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3"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55" d="100"/>
          <a:sy n="55" d="100"/>
        </p:scale>
        <p:origin x="90" y="1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F433-1CAE-477E-8C32-8B79F30331EA}"/>
              </a:ext>
            </a:extLst>
          </p:cNvPr>
          <p:cNvSpPr>
            <a:spLocks noGrp="1"/>
          </p:cNvSpPr>
          <p:nvPr>
            <p:ph type="ctrTitle"/>
          </p:nvPr>
        </p:nvSpPr>
        <p:spPr>
          <a:xfrm>
            <a:off x="770467" y="182565"/>
            <a:ext cx="10797117" cy="1038225"/>
          </a:xfrm>
        </p:spPr>
        <p:txBody>
          <a:bodyPr wrap="square" anchor="b">
            <a:normAutofit/>
          </a:bodyPr>
          <a:lstStyle>
            <a:lvl1pPr algn="ctr">
              <a:defRPr sz="6000">
                <a:solidFill>
                  <a:srgbClr val="FFFFFF"/>
                </a:solidFill>
              </a:defRPr>
            </a:lvl1pPr>
          </a:lstStyle>
          <a:p>
            <a:r>
              <a:rPr lang="en-US"/>
              <a:t>Click to edit Master title style</a:t>
            </a:r>
          </a:p>
        </p:txBody>
      </p:sp>
      <p:sp>
        <p:nvSpPr>
          <p:cNvPr id="3" name="Subtitle 2">
            <a:extLst>
              <a:ext uri="{FF2B5EF4-FFF2-40B4-BE49-F238E27FC236}">
                <a16:creationId xmlns:a16="http://schemas.microsoft.com/office/drawing/2014/main" id="{BBE362E7-E657-4773-B0DE-8B661C3FD3E0}"/>
              </a:ext>
            </a:extLst>
          </p:cNvPr>
          <p:cNvSpPr>
            <a:spLocks noGrp="1"/>
          </p:cNvSpPr>
          <p:nvPr>
            <p:ph type="subTitle" idx="1"/>
          </p:nvPr>
        </p:nvSpPr>
        <p:spPr>
          <a:xfrm>
            <a:off x="1902884" y="1222377"/>
            <a:ext cx="8534400" cy="550863"/>
          </a:xfrm>
        </p:spPr>
        <p:txBody>
          <a:bodyPr wrap="square">
            <a:normAutofit/>
          </a:bodyPr>
          <a:lstStyle>
            <a:lvl1pPr marL="0" indent="0" algn="ctr">
              <a:buNone/>
              <a:defRPr sz="3200">
                <a:solidFill>
                  <a:srgbClr val="FBE90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3F58B-1BB1-47AE-907D-015CB0E6B7E9}"/>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5" name="Footer Placeholder 4">
            <a:extLst>
              <a:ext uri="{FF2B5EF4-FFF2-40B4-BE49-F238E27FC236}">
                <a16:creationId xmlns:a16="http://schemas.microsoft.com/office/drawing/2014/main" id="{1642608C-8BC9-475A-B4E3-59D77FB20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D608A-7B5D-4178-BB43-1CB2E2D56CBA}"/>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107335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23344-9AB0-4610-B81D-30CA546973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F6BF0F-6098-4BD5-B472-7ED76233D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05B0D-6FF3-49AB-B363-5E22C8BF5C33}"/>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5" name="Footer Placeholder 4">
            <a:extLst>
              <a:ext uri="{FF2B5EF4-FFF2-40B4-BE49-F238E27FC236}">
                <a16:creationId xmlns:a16="http://schemas.microsoft.com/office/drawing/2014/main" id="{176CBF87-0CE2-4CB0-BA36-2E6B56B847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5526C-E9AE-4F6A-8DC1-C048D090A5B7}"/>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145150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25E2C9-501A-4B4D-92FB-1FDAB9FF2985}"/>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38683D-983A-443D-8768-C42A6CDEBDE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AB092-9ED9-4D2C-A219-76771BC0FACF}"/>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5" name="Footer Placeholder 4">
            <a:extLst>
              <a:ext uri="{FF2B5EF4-FFF2-40B4-BE49-F238E27FC236}">
                <a16:creationId xmlns:a16="http://schemas.microsoft.com/office/drawing/2014/main" id="{F00A88D6-9D15-43C3-BAFF-DCC387777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1333F9-8F57-4551-BF8F-9707D7ED9142}"/>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7489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D1A0-31A3-4EA7-8D84-828F84197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5760A-FC17-437C-9A43-2BE933CC6B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3CD50-0C67-4CA6-A288-14DD652685D1}"/>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5" name="Footer Placeholder 4">
            <a:extLst>
              <a:ext uri="{FF2B5EF4-FFF2-40B4-BE49-F238E27FC236}">
                <a16:creationId xmlns:a16="http://schemas.microsoft.com/office/drawing/2014/main" id="{FC69B2CE-FBA9-4F05-A590-D14307A74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568FE9-108E-4FD8-9E19-E80BDC21EBEA}"/>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298802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A9B1-A214-4D72-9629-CF61CC9E7CF8}"/>
              </a:ext>
            </a:extLst>
          </p:cNvPr>
          <p:cNvSpPr>
            <a:spLocks noGrp="1"/>
          </p:cNvSpPr>
          <p:nvPr>
            <p:ph type="title"/>
          </p:nvPr>
        </p:nvSpPr>
        <p:spPr>
          <a:xfrm>
            <a:off x="609600" y="1709740"/>
            <a:ext cx="10972800" cy="2852737"/>
          </a:xfrm>
        </p:spPr>
        <p:txBody>
          <a:bodyPr anchor="b">
            <a:normAutofit/>
          </a:bodyPr>
          <a:lstStyle>
            <a:lvl1pPr>
              <a:defRPr sz="4400">
                <a:solidFill>
                  <a:srgbClr val="FFFFFF"/>
                </a:solidFill>
              </a:defRPr>
            </a:lvl1pPr>
          </a:lstStyle>
          <a:p>
            <a:r>
              <a:rPr lang="en-US"/>
              <a:t>Click to edit Master title style</a:t>
            </a:r>
          </a:p>
        </p:txBody>
      </p:sp>
      <p:sp>
        <p:nvSpPr>
          <p:cNvPr id="3" name="Text Placeholder 2">
            <a:extLst>
              <a:ext uri="{FF2B5EF4-FFF2-40B4-BE49-F238E27FC236}">
                <a16:creationId xmlns:a16="http://schemas.microsoft.com/office/drawing/2014/main" id="{7C202552-F2B8-401D-AF33-F60C94D6AD5E}"/>
              </a:ext>
            </a:extLst>
          </p:cNvPr>
          <p:cNvSpPr>
            <a:spLocks noGrp="1"/>
          </p:cNvSpPr>
          <p:nvPr>
            <p:ph type="body" idx="1"/>
          </p:nvPr>
        </p:nvSpPr>
        <p:spPr>
          <a:xfrm>
            <a:off x="609600" y="4589465"/>
            <a:ext cx="10972800" cy="1500187"/>
          </a:xfrm>
        </p:spPr>
        <p:txBody>
          <a:bodyPr/>
          <a:lstStyle>
            <a:lvl1pPr marL="0" indent="0" algn="ctr">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CD65D7-E5C9-4A2E-901B-D1B8F9360DC6}"/>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5" name="Footer Placeholder 4">
            <a:extLst>
              <a:ext uri="{FF2B5EF4-FFF2-40B4-BE49-F238E27FC236}">
                <a16:creationId xmlns:a16="http://schemas.microsoft.com/office/drawing/2014/main" id="{087573BE-5E4D-48CB-9F50-6AD9EBC2C2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5BD73-F1E6-4A61-9094-5B079F8679F2}"/>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76522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7A356-6F8C-480A-A714-90AC367401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04CE66-C769-4392-9D37-0C8888B2CDCA}"/>
              </a:ext>
            </a:extLst>
          </p:cNvPr>
          <p:cNvSpPr>
            <a:spLocks noGrp="1"/>
          </p:cNvSpPr>
          <p:nvPr>
            <p:ph sz="half" idx="1"/>
          </p:nvPr>
        </p:nvSpPr>
        <p:spPr>
          <a:xfrm>
            <a:off x="609600" y="1825625"/>
            <a:ext cx="5469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36F996-2645-48F9-83AB-D75E4A585E7D}"/>
              </a:ext>
            </a:extLst>
          </p:cNvPr>
          <p:cNvSpPr>
            <a:spLocks noGrp="1"/>
          </p:cNvSpPr>
          <p:nvPr>
            <p:ph sz="half" idx="2"/>
          </p:nvPr>
        </p:nvSpPr>
        <p:spPr>
          <a:xfrm>
            <a:off x="6112933" y="1825625"/>
            <a:ext cx="546946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2800F-7DB9-4F38-A156-AF2AC47C4481}"/>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6" name="Footer Placeholder 5">
            <a:extLst>
              <a:ext uri="{FF2B5EF4-FFF2-40B4-BE49-F238E27FC236}">
                <a16:creationId xmlns:a16="http://schemas.microsoft.com/office/drawing/2014/main" id="{8B6B71F5-3D72-460D-81E8-747A59432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25438A-108C-4C6B-86A4-A441DDF1BF50}"/>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264201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D0C6-B890-4CC8-845D-3124EF06877C}"/>
              </a:ext>
            </a:extLst>
          </p:cNvPr>
          <p:cNvSpPr>
            <a:spLocks noGrp="1"/>
          </p:cNvSpPr>
          <p:nvPr>
            <p:ph type="title"/>
          </p:nvPr>
        </p:nvSpPr>
        <p:spPr>
          <a:xfrm>
            <a:off x="609600" y="274638"/>
            <a:ext cx="10972800" cy="1143000"/>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74F85E-5E67-4BAC-9F99-0794F47917DB}"/>
              </a:ext>
            </a:extLst>
          </p:cNvPr>
          <p:cNvSpPr>
            <a:spLocks noGrp="1"/>
          </p:cNvSpPr>
          <p:nvPr>
            <p:ph type="body" idx="1"/>
          </p:nvPr>
        </p:nvSpPr>
        <p:spPr>
          <a:xfrm>
            <a:off x="609600" y="1622425"/>
            <a:ext cx="54694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1950D-9FC6-45C6-B303-7E2DA51CF63E}"/>
              </a:ext>
            </a:extLst>
          </p:cNvPr>
          <p:cNvSpPr>
            <a:spLocks noGrp="1"/>
          </p:cNvSpPr>
          <p:nvPr>
            <p:ph sz="half" idx="2"/>
          </p:nvPr>
        </p:nvSpPr>
        <p:spPr>
          <a:xfrm>
            <a:off x="609600" y="2270125"/>
            <a:ext cx="5469467"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99DF54-A3E5-4D1A-B02F-79CC327A6B9D}"/>
              </a:ext>
            </a:extLst>
          </p:cNvPr>
          <p:cNvSpPr>
            <a:spLocks noGrp="1"/>
          </p:cNvSpPr>
          <p:nvPr>
            <p:ph type="body" sz="quarter" idx="3"/>
          </p:nvPr>
        </p:nvSpPr>
        <p:spPr>
          <a:xfrm>
            <a:off x="6112932" y="1622425"/>
            <a:ext cx="5469467" cy="635000"/>
          </a:xfrm>
        </p:spPr>
        <p:txBody>
          <a:bodyPr anchor="b">
            <a:norm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F09FD7-61A0-498E-A849-8FE26DC425B8}"/>
              </a:ext>
            </a:extLst>
          </p:cNvPr>
          <p:cNvSpPr>
            <a:spLocks noGrp="1"/>
          </p:cNvSpPr>
          <p:nvPr>
            <p:ph sz="quarter" idx="4"/>
          </p:nvPr>
        </p:nvSpPr>
        <p:spPr>
          <a:xfrm>
            <a:off x="6112932" y="2270125"/>
            <a:ext cx="5469467" cy="3906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7A27EF-BF96-4C40-9DB3-748578737D38}"/>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8" name="Footer Placeholder 7">
            <a:extLst>
              <a:ext uri="{FF2B5EF4-FFF2-40B4-BE49-F238E27FC236}">
                <a16:creationId xmlns:a16="http://schemas.microsoft.com/office/drawing/2014/main" id="{32C5B1C2-253A-4E54-B4F6-3964B5760A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685552-8B28-42ED-98B8-C088EDE89C7E}"/>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328196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756D-E7A3-4F10-813F-3D1927E994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3A0DD-49A9-4590-8AC8-4A0AEF0F9AAF}"/>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4" name="Footer Placeholder 3">
            <a:extLst>
              <a:ext uri="{FF2B5EF4-FFF2-40B4-BE49-F238E27FC236}">
                <a16:creationId xmlns:a16="http://schemas.microsoft.com/office/drawing/2014/main" id="{6A9D0FD0-7125-4F74-9EB4-C0DDBFB6D6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06834E-D582-453B-BC55-A96570268484}"/>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2907223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E4A91E-9A3E-44AD-8322-CB3578AB29BF}"/>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3" name="Footer Placeholder 2">
            <a:extLst>
              <a:ext uri="{FF2B5EF4-FFF2-40B4-BE49-F238E27FC236}">
                <a16:creationId xmlns:a16="http://schemas.microsoft.com/office/drawing/2014/main" id="{6258BABB-901B-4853-A951-242328766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91467-89AA-47CC-9921-435743B6DB32}"/>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31191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BE3-7499-4604-BB77-94DCF77A62D4}"/>
              </a:ext>
            </a:extLst>
          </p:cNvPr>
          <p:cNvSpPr>
            <a:spLocks noGrp="1"/>
          </p:cNvSpPr>
          <p:nvPr>
            <p:ph type="title"/>
          </p:nvPr>
        </p:nvSpPr>
        <p:spPr>
          <a:xfrm>
            <a:off x="609599" y="274638"/>
            <a:ext cx="10972800" cy="1143000"/>
          </a:xfrm>
        </p:spPr>
        <p:txBody>
          <a:bodyPr anchor="ctr">
            <a:noAutofit/>
          </a:bodyPr>
          <a:lstStyle>
            <a:lvl1pPr algn="ctr">
              <a:defRPr sz="4400"/>
            </a:lvl1pPr>
          </a:lstStyle>
          <a:p>
            <a:r>
              <a:rPr lang="en-US"/>
              <a:t>Click to edit Master title style</a:t>
            </a:r>
          </a:p>
        </p:txBody>
      </p:sp>
      <p:sp>
        <p:nvSpPr>
          <p:cNvPr id="3" name="Content Placeholder 2">
            <a:extLst>
              <a:ext uri="{FF2B5EF4-FFF2-40B4-BE49-F238E27FC236}">
                <a16:creationId xmlns:a16="http://schemas.microsoft.com/office/drawing/2014/main" id="{1CD83CAB-10F0-4B5A-917C-6D2F8415516F}"/>
              </a:ext>
            </a:extLst>
          </p:cNvPr>
          <p:cNvSpPr>
            <a:spLocks noGrp="1"/>
          </p:cNvSpPr>
          <p:nvPr>
            <p:ph idx="1"/>
          </p:nvPr>
        </p:nvSpPr>
        <p:spPr>
          <a:xfrm>
            <a:off x="4575704" y="1851025"/>
            <a:ext cx="6172200" cy="4351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E4C22-0A97-4D5A-B697-9E9DDE3CD2F7}"/>
              </a:ext>
            </a:extLst>
          </p:cNvPr>
          <p:cNvSpPr>
            <a:spLocks noGrp="1"/>
          </p:cNvSpPr>
          <p:nvPr>
            <p:ph type="body" sz="half" idx="2"/>
          </p:nvPr>
        </p:nvSpPr>
        <p:spPr>
          <a:xfrm>
            <a:off x="609600" y="1851025"/>
            <a:ext cx="3932237" cy="4351338"/>
          </a:xfrm>
        </p:spPr>
        <p:txBody>
          <a:bodyPr tIns="8640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9B5C8-BC4A-4122-B8D1-324E2D187F75}"/>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6" name="Footer Placeholder 5">
            <a:extLst>
              <a:ext uri="{FF2B5EF4-FFF2-40B4-BE49-F238E27FC236}">
                <a16:creationId xmlns:a16="http://schemas.microsoft.com/office/drawing/2014/main" id="{C12D4018-2C8E-4E13-815A-04988366F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AFD6A3-5ADC-4047-9EB4-8CF5AF4BDA91}"/>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309436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F4D4E-0112-4388-9E28-74BBDBB5F919}"/>
              </a:ext>
            </a:extLst>
          </p:cNvPr>
          <p:cNvSpPr>
            <a:spLocks noGrp="1"/>
          </p:cNvSpPr>
          <p:nvPr>
            <p:ph type="title"/>
          </p:nvPr>
        </p:nvSpPr>
        <p:spPr>
          <a:xfrm>
            <a:off x="609599" y="274638"/>
            <a:ext cx="10972800" cy="1143000"/>
          </a:xfrm>
        </p:spPr>
        <p:txBody>
          <a:bodyPr anchor="ctr">
            <a:noAutofit/>
          </a:bodyPr>
          <a:lstStyle>
            <a:lvl1pPr algn="ctr">
              <a:defRPr sz="4400"/>
            </a:lvl1pPr>
          </a:lstStyle>
          <a:p>
            <a:r>
              <a:rPr lang="en-US"/>
              <a:t>Click to edit Master title style</a:t>
            </a:r>
          </a:p>
        </p:txBody>
      </p:sp>
      <p:sp>
        <p:nvSpPr>
          <p:cNvPr id="3" name="Picture Placeholder 2">
            <a:extLst>
              <a:ext uri="{FF2B5EF4-FFF2-40B4-BE49-F238E27FC236}">
                <a16:creationId xmlns:a16="http://schemas.microsoft.com/office/drawing/2014/main" id="{D0090C37-339F-49EE-9872-381D65F67B2E}"/>
              </a:ext>
            </a:extLst>
          </p:cNvPr>
          <p:cNvSpPr>
            <a:spLocks noGrp="1"/>
          </p:cNvSpPr>
          <p:nvPr>
            <p:ph type="pic" idx="1"/>
          </p:nvPr>
        </p:nvSpPr>
        <p:spPr>
          <a:xfrm>
            <a:off x="2600678" y="1825625"/>
            <a:ext cx="6990645" cy="3932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1B574E-7496-4B63-8D17-D81C7E064087}"/>
              </a:ext>
            </a:extLst>
          </p:cNvPr>
          <p:cNvSpPr>
            <a:spLocks noGrp="1"/>
          </p:cNvSpPr>
          <p:nvPr>
            <p:ph type="body" sz="half" idx="2"/>
          </p:nvPr>
        </p:nvSpPr>
        <p:spPr>
          <a:xfrm>
            <a:off x="1862667" y="5783263"/>
            <a:ext cx="8466667" cy="424732"/>
          </a:xfrm>
        </p:spPr>
        <p:txBody>
          <a:bodyPr>
            <a:sp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489EFE-5D3D-45B1-91D2-32B90AD7ADE7}"/>
              </a:ext>
            </a:extLst>
          </p:cNvPr>
          <p:cNvSpPr>
            <a:spLocks noGrp="1"/>
          </p:cNvSpPr>
          <p:nvPr>
            <p:ph type="dt" sz="half" idx="10"/>
          </p:nvPr>
        </p:nvSpPr>
        <p:spPr/>
        <p:txBody>
          <a:bodyPr/>
          <a:lstStyle/>
          <a:p>
            <a:fld id="{DAFD0D10-13D2-4B9D-BB1E-D8F2A0F33C47}" type="datetimeFigureOut">
              <a:rPr lang="en-US" smtClean="0"/>
              <a:t>11/13/2019</a:t>
            </a:fld>
            <a:endParaRPr lang="en-US"/>
          </a:p>
        </p:txBody>
      </p:sp>
      <p:sp>
        <p:nvSpPr>
          <p:cNvPr id="6" name="Footer Placeholder 5">
            <a:extLst>
              <a:ext uri="{FF2B5EF4-FFF2-40B4-BE49-F238E27FC236}">
                <a16:creationId xmlns:a16="http://schemas.microsoft.com/office/drawing/2014/main" id="{C6E75EBD-6E2C-4733-87AD-3A1B3B1C26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A665FE-E926-431C-B6D7-8F65994111B2}"/>
              </a:ext>
            </a:extLst>
          </p:cNvPr>
          <p:cNvSpPr>
            <a:spLocks noGrp="1"/>
          </p:cNvSpPr>
          <p:nvPr>
            <p:ph type="sldNum" sz="quarter" idx="12"/>
          </p:nvPr>
        </p:nvSpPr>
        <p:spPr/>
        <p:txBody>
          <a:bodyPr/>
          <a:lstStyle/>
          <a:p>
            <a:fld id="{57FD4764-695F-4267-B438-A5E1456BE504}" type="slidenum">
              <a:rPr lang="en-US" smtClean="0"/>
              <a:t>‹#›</a:t>
            </a:fld>
            <a:endParaRPr lang="en-US"/>
          </a:p>
        </p:txBody>
      </p:sp>
    </p:spTree>
    <p:extLst>
      <p:ext uri="{BB962C8B-B14F-4D97-AF65-F5344CB8AC3E}">
        <p14:creationId xmlns:p14="http://schemas.microsoft.com/office/powerpoint/2010/main" val="3236779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6831AC-D821-4D45-86AE-9DF70C7459F9}"/>
              </a:ext>
            </a:extLst>
          </p:cNvPr>
          <p:cNvSpPr>
            <a:spLocks noGrp="1"/>
          </p:cNvSpPr>
          <p:nvPr>
            <p:ph type="title"/>
          </p:nvPr>
        </p:nvSpPr>
        <p:spPr>
          <a:xfrm>
            <a:off x="609600" y="274638"/>
            <a:ext cx="10972800" cy="1143000"/>
          </a:xfrm>
          <a:prstGeom prst="rect">
            <a:avLst/>
          </a:prstGeom>
        </p:spPr>
        <p:txBody>
          <a:bodyPr vert="horz" wrap="square"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79F8B2-EC91-421F-9512-17A08B2B9178}"/>
              </a:ext>
            </a:extLst>
          </p:cNvPr>
          <p:cNvSpPr>
            <a:spLocks noGrp="1"/>
          </p:cNvSpPr>
          <p:nvPr>
            <p:ph type="body" idx="1"/>
          </p:nvPr>
        </p:nvSpPr>
        <p:spPr>
          <a:xfrm>
            <a:off x="609600" y="1825625"/>
            <a:ext cx="10972800" cy="4351338"/>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A93589-AF80-4982-BC15-2AD0A18D71E8}"/>
              </a:ext>
            </a:extLst>
          </p:cNvPr>
          <p:cNvSpPr>
            <a:spLocks noGrp="1"/>
          </p:cNvSpPr>
          <p:nvPr>
            <p:ph type="dt" sz="half" idx="2"/>
          </p:nvPr>
        </p:nvSpPr>
        <p:spPr>
          <a:xfrm>
            <a:off x="838200" y="6438240"/>
            <a:ext cx="2743200" cy="365125"/>
          </a:xfrm>
          <a:prstGeom prst="rect">
            <a:avLst/>
          </a:prstGeom>
        </p:spPr>
        <p:txBody>
          <a:bodyPr vert="horz" lIns="91440" tIns="45720" rIns="91440" bIns="45720" rtlCol="0" anchor="ctr"/>
          <a:lstStyle>
            <a:lvl1pPr algn="l">
              <a:defRPr sz="1200">
                <a:solidFill>
                  <a:srgbClr val="FFFFFF"/>
                </a:solidFill>
              </a:defRPr>
            </a:lvl1pPr>
          </a:lstStyle>
          <a:p>
            <a:fld id="{DAFD0D10-13D2-4B9D-BB1E-D8F2A0F33C47}" type="datetimeFigureOut">
              <a:rPr lang="en-US" smtClean="0"/>
              <a:t>11/13/2019</a:t>
            </a:fld>
            <a:endParaRPr lang="en-US"/>
          </a:p>
        </p:txBody>
      </p:sp>
      <p:sp>
        <p:nvSpPr>
          <p:cNvPr id="5" name="Footer Placeholder 4">
            <a:extLst>
              <a:ext uri="{FF2B5EF4-FFF2-40B4-BE49-F238E27FC236}">
                <a16:creationId xmlns:a16="http://schemas.microsoft.com/office/drawing/2014/main" id="{97CDA16D-7C57-4B41-BBF9-07B74CD68E8B}"/>
              </a:ext>
            </a:extLst>
          </p:cNvPr>
          <p:cNvSpPr>
            <a:spLocks noGrp="1"/>
          </p:cNvSpPr>
          <p:nvPr>
            <p:ph type="ftr" sz="quarter" idx="3"/>
          </p:nvPr>
        </p:nvSpPr>
        <p:spPr>
          <a:xfrm>
            <a:off x="4038600" y="6438240"/>
            <a:ext cx="4114800" cy="365125"/>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a:extLst>
              <a:ext uri="{FF2B5EF4-FFF2-40B4-BE49-F238E27FC236}">
                <a16:creationId xmlns:a16="http://schemas.microsoft.com/office/drawing/2014/main" id="{1F94B4F6-58AD-4E4A-8C29-997EBD568B0D}"/>
              </a:ext>
            </a:extLst>
          </p:cNvPr>
          <p:cNvSpPr>
            <a:spLocks noGrp="1"/>
          </p:cNvSpPr>
          <p:nvPr>
            <p:ph type="sldNum" sz="quarter" idx="4"/>
          </p:nvPr>
        </p:nvSpPr>
        <p:spPr>
          <a:xfrm>
            <a:off x="8610600" y="6438240"/>
            <a:ext cx="2743200" cy="365125"/>
          </a:xfrm>
          <a:prstGeom prst="rect">
            <a:avLst/>
          </a:prstGeom>
        </p:spPr>
        <p:txBody>
          <a:bodyPr vert="horz" lIns="91440" tIns="45720" rIns="91440" bIns="45720" rtlCol="0" anchor="ctr"/>
          <a:lstStyle>
            <a:lvl1pPr algn="r">
              <a:defRPr sz="1200">
                <a:solidFill>
                  <a:srgbClr val="FFFFFF"/>
                </a:solidFill>
              </a:defRPr>
            </a:lvl1pPr>
          </a:lstStyle>
          <a:p>
            <a:fld id="{57FD4764-695F-4267-B438-A5E1456BE504}" type="slidenum">
              <a:rPr lang="en-US" smtClean="0"/>
              <a:t>‹#›</a:t>
            </a:fld>
            <a:endParaRPr lang="en-US"/>
          </a:p>
        </p:txBody>
      </p:sp>
    </p:spTree>
    <p:extLst>
      <p:ext uri="{BB962C8B-B14F-4D97-AF65-F5344CB8AC3E}">
        <p14:creationId xmlns:p14="http://schemas.microsoft.com/office/powerpoint/2010/main" val="3842187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4400" kern="1200">
          <a:solidFill>
            <a:srgbClr val="FBE90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FFFFF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FFFFF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D9A4-8B71-47ED-A877-63A7F709265F}"/>
              </a:ext>
            </a:extLst>
          </p:cNvPr>
          <p:cNvSpPr>
            <a:spLocks noGrp="1"/>
          </p:cNvSpPr>
          <p:nvPr>
            <p:ph type="ctrTitle"/>
          </p:nvPr>
        </p:nvSpPr>
        <p:spPr/>
        <p:txBody>
          <a:bodyPr>
            <a:noAutofit/>
          </a:bodyPr>
          <a:lstStyle/>
          <a:p>
            <a:r>
              <a:rPr lang="en-US" sz="5200" b="1" dirty="0"/>
              <a:t>Why Many Fail To Enter the Narrow Way</a:t>
            </a:r>
            <a:endParaRPr lang="en-US" sz="5200" dirty="0"/>
          </a:p>
        </p:txBody>
      </p:sp>
      <p:sp>
        <p:nvSpPr>
          <p:cNvPr id="3" name="Subtitle 2">
            <a:extLst>
              <a:ext uri="{FF2B5EF4-FFF2-40B4-BE49-F238E27FC236}">
                <a16:creationId xmlns:a16="http://schemas.microsoft.com/office/drawing/2014/main" id="{0DA18EDF-D243-4A8C-9FCF-0A16767B168F}"/>
              </a:ext>
            </a:extLst>
          </p:cNvPr>
          <p:cNvSpPr>
            <a:spLocks noGrp="1"/>
          </p:cNvSpPr>
          <p:nvPr>
            <p:ph type="subTitle" idx="1"/>
          </p:nvPr>
        </p:nvSpPr>
        <p:spPr/>
        <p:txBody>
          <a:bodyPr>
            <a:normAutofit fontScale="92500" lnSpcReduction="20000"/>
          </a:bodyPr>
          <a:lstStyle/>
          <a:p>
            <a:r>
              <a:rPr lang="en-US" sz="4000" dirty="0"/>
              <a:t>Matthew 7:13-14</a:t>
            </a:r>
          </a:p>
        </p:txBody>
      </p:sp>
    </p:spTree>
    <p:extLst>
      <p:ext uri="{BB962C8B-B14F-4D97-AF65-F5344CB8AC3E}">
        <p14:creationId xmlns:p14="http://schemas.microsoft.com/office/powerpoint/2010/main" val="2982377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A9AB-C3E4-4B66-9A67-F6D1E599418E}"/>
              </a:ext>
            </a:extLst>
          </p:cNvPr>
          <p:cNvSpPr>
            <a:spLocks noGrp="1"/>
          </p:cNvSpPr>
          <p:nvPr>
            <p:ph type="title"/>
          </p:nvPr>
        </p:nvSpPr>
        <p:spPr/>
        <p:txBody>
          <a:bodyPr>
            <a:noAutofit/>
          </a:bodyPr>
          <a:lstStyle/>
          <a:p>
            <a:r>
              <a:rPr lang="en-US" sz="4800" b="1" dirty="0"/>
              <a:t>Because They Follow a Preacher, Their Parents or the Majority</a:t>
            </a:r>
            <a:endParaRPr lang="en-US" sz="4800" dirty="0"/>
          </a:p>
        </p:txBody>
      </p:sp>
      <p:sp>
        <p:nvSpPr>
          <p:cNvPr id="3" name="Content Placeholder 2">
            <a:extLst>
              <a:ext uri="{FF2B5EF4-FFF2-40B4-BE49-F238E27FC236}">
                <a16:creationId xmlns:a16="http://schemas.microsoft.com/office/drawing/2014/main" id="{DFB79190-F59C-4F73-8E6A-AE2767651A69}"/>
              </a:ext>
            </a:extLst>
          </p:cNvPr>
          <p:cNvSpPr>
            <a:spLocks noGrp="1"/>
          </p:cNvSpPr>
          <p:nvPr>
            <p:ph idx="1"/>
          </p:nvPr>
        </p:nvSpPr>
        <p:spPr/>
        <p:txBody>
          <a:bodyPr>
            <a:noAutofit/>
          </a:bodyPr>
          <a:lstStyle/>
          <a:p>
            <a:r>
              <a:rPr lang="en-US" sz="4000" dirty="0"/>
              <a:t>The Bereans were commended for investigating - Acts 17:11-12</a:t>
            </a:r>
          </a:p>
          <a:p>
            <a:r>
              <a:rPr lang="en-US" sz="4000" dirty="0"/>
              <a:t>If the blind lead the blind both shall fall into the ditch - Matt 15:14</a:t>
            </a:r>
          </a:p>
          <a:p>
            <a:r>
              <a:rPr lang="en-US" sz="4000" dirty="0"/>
              <a:t>If you follow the majority:</a:t>
            </a:r>
          </a:p>
        </p:txBody>
      </p:sp>
      <p:sp>
        <p:nvSpPr>
          <p:cNvPr id="4" name="Rectangle 3">
            <a:extLst>
              <a:ext uri="{FF2B5EF4-FFF2-40B4-BE49-F238E27FC236}">
                <a16:creationId xmlns:a16="http://schemas.microsoft.com/office/drawing/2014/main" id="{C2FA926D-F630-465E-83FF-BB4113D850F2}"/>
              </a:ext>
            </a:extLst>
          </p:cNvPr>
          <p:cNvSpPr/>
          <p:nvPr/>
        </p:nvSpPr>
        <p:spPr>
          <a:xfrm>
            <a:off x="609600" y="4838700"/>
            <a:ext cx="10972800"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You are seeking the most popular way, not the Lord’s, and might be anything––depending on where you are.</a:t>
            </a:r>
          </a:p>
        </p:txBody>
      </p:sp>
      <p:sp>
        <p:nvSpPr>
          <p:cNvPr id="5" name="Rectangle 4">
            <a:extLst>
              <a:ext uri="{FF2B5EF4-FFF2-40B4-BE49-F238E27FC236}">
                <a16:creationId xmlns:a16="http://schemas.microsoft.com/office/drawing/2014/main" id="{65F8223B-0CCF-4832-8FE2-EB88C63E648E}"/>
              </a:ext>
            </a:extLst>
          </p:cNvPr>
          <p:cNvSpPr/>
          <p:nvPr/>
        </p:nvSpPr>
        <p:spPr>
          <a:xfrm>
            <a:off x="609600" y="4833937"/>
            <a:ext cx="10972800" cy="1338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You are traveling the broad way to destruction.</a:t>
            </a:r>
          </a:p>
        </p:txBody>
      </p:sp>
      <p:sp>
        <p:nvSpPr>
          <p:cNvPr id="6" name="Rectangle 5">
            <a:extLst>
              <a:ext uri="{FF2B5EF4-FFF2-40B4-BE49-F238E27FC236}">
                <a16:creationId xmlns:a16="http://schemas.microsoft.com/office/drawing/2014/main" id="{A9BE11CA-BF32-41F0-9F71-1CAF2F055AAD}"/>
              </a:ext>
            </a:extLst>
          </p:cNvPr>
          <p:cNvSpPr/>
          <p:nvPr/>
        </p:nvSpPr>
        <p:spPr>
          <a:xfrm>
            <a:off x="609600" y="4829174"/>
            <a:ext cx="10972800" cy="133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Had you followed the majority:</a:t>
            </a:r>
          </a:p>
        </p:txBody>
      </p:sp>
      <p:sp>
        <p:nvSpPr>
          <p:cNvPr id="7" name="Rectangle 6">
            <a:extLst>
              <a:ext uri="{FF2B5EF4-FFF2-40B4-BE49-F238E27FC236}">
                <a16:creationId xmlns:a16="http://schemas.microsoft.com/office/drawing/2014/main" id="{64E50A3D-7845-48AA-83CC-151E4724756F}"/>
              </a:ext>
            </a:extLst>
          </p:cNvPr>
          <p:cNvSpPr/>
          <p:nvPr/>
        </p:nvSpPr>
        <p:spPr>
          <a:xfrm>
            <a:off x="609600" y="4780755"/>
            <a:ext cx="10972800" cy="144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truth is that few will be saved - Lk 13:23-27</a:t>
            </a:r>
          </a:p>
        </p:txBody>
      </p:sp>
      <p:sp>
        <p:nvSpPr>
          <p:cNvPr id="8" name="Rectangle 7">
            <a:extLst>
              <a:ext uri="{FF2B5EF4-FFF2-40B4-BE49-F238E27FC236}">
                <a16:creationId xmlns:a16="http://schemas.microsoft.com/office/drawing/2014/main" id="{7287176A-57C3-4841-B680-7296E53F3BC8}"/>
              </a:ext>
            </a:extLst>
          </p:cNvPr>
          <p:cNvSpPr/>
          <p:nvPr/>
        </p:nvSpPr>
        <p:spPr>
          <a:xfrm>
            <a:off x="609600" y="5905500"/>
            <a:ext cx="10972800" cy="54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You would have perished in the flood.</a:t>
            </a:r>
          </a:p>
        </p:txBody>
      </p:sp>
      <p:sp>
        <p:nvSpPr>
          <p:cNvPr id="9" name="Rectangle 8">
            <a:extLst>
              <a:ext uri="{FF2B5EF4-FFF2-40B4-BE49-F238E27FC236}">
                <a16:creationId xmlns:a16="http://schemas.microsoft.com/office/drawing/2014/main" id="{C2D5CBDC-8F1E-4E75-91BC-AA31DE71A1F8}"/>
              </a:ext>
            </a:extLst>
          </p:cNvPr>
          <p:cNvSpPr/>
          <p:nvPr/>
        </p:nvSpPr>
        <p:spPr>
          <a:xfrm>
            <a:off x="609600" y="5938657"/>
            <a:ext cx="10972800" cy="54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You would have been destroyed in the calamity of Sodom</a:t>
            </a:r>
          </a:p>
        </p:txBody>
      </p:sp>
      <p:sp>
        <p:nvSpPr>
          <p:cNvPr id="10" name="Rectangle 9">
            <a:extLst>
              <a:ext uri="{FF2B5EF4-FFF2-40B4-BE49-F238E27FC236}">
                <a16:creationId xmlns:a16="http://schemas.microsoft.com/office/drawing/2014/main" id="{5AC813A9-59BD-41CE-BCFD-7BAFC156796E}"/>
              </a:ext>
            </a:extLst>
          </p:cNvPr>
          <p:cNvSpPr/>
          <p:nvPr/>
        </p:nvSpPr>
        <p:spPr>
          <a:xfrm>
            <a:off x="609600" y="5924324"/>
            <a:ext cx="10972800" cy="54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Your body would have perished in the wilderness.</a:t>
            </a:r>
          </a:p>
        </p:txBody>
      </p:sp>
    </p:spTree>
    <p:extLst>
      <p:ext uri="{BB962C8B-B14F-4D97-AF65-F5344CB8AC3E}">
        <p14:creationId xmlns:p14="http://schemas.microsoft.com/office/powerpoint/2010/main" val="289266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par>
                          <p:cTn id="18" fill="hold">
                            <p:stCondLst>
                              <p:cond delay="500"/>
                            </p:stCondLst>
                            <p:childTnLst>
                              <p:par>
                                <p:cTn id="19" presetID="20" presetClass="entr" presetSubtype="0"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wedg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xit" presetSubtype="0" fill="hold" grpId="1" nodeType="clickEffect">
                                  <p:stCondLst>
                                    <p:cond delay="0"/>
                                  </p:stCondLst>
                                  <p:childTnLst>
                                    <p:animEffect transition="out" filter="wedge">
                                      <p:cBhvr>
                                        <p:cTn id="25" dur="2000"/>
                                        <p:tgtEl>
                                          <p:spTgt spid="4"/>
                                        </p:tgtEl>
                                      </p:cBhvr>
                                    </p:animEffect>
                                    <p:set>
                                      <p:cBhvr>
                                        <p:cTn id="26" dur="1" fill="hold">
                                          <p:stCondLst>
                                            <p:cond delay="1999"/>
                                          </p:stCondLst>
                                        </p:cTn>
                                        <p:tgtEl>
                                          <p:spTgt spid="4"/>
                                        </p:tgtEl>
                                        <p:attrNameLst>
                                          <p:attrName>style.visibility</p:attrName>
                                        </p:attrNameLst>
                                      </p:cBhvr>
                                      <p:to>
                                        <p:strVal val="hidden"/>
                                      </p:to>
                                    </p:set>
                                  </p:childTnLst>
                                </p:cTn>
                              </p:par>
                              <p:par>
                                <p:cTn id="27" presetID="2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edg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childTnLst>
                                    <p:animEffect transition="out" filter="wedge">
                                      <p:cBhvr>
                                        <p:cTn id="33" dur="2000"/>
                                        <p:tgtEl>
                                          <p:spTgt spid="5"/>
                                        </p:tgtEl>
                                      </p:cBhvr>
                                    </p:animEffect>
                                    <p:set>
                                      <p:cBhvr>
                                        <p:cTn id="34" dur="1" fill="hold">
                                          <p:stCondLst>
                                            <p:cond delay="1999"/>
                                          </p:stCondLst>
                                        </p:cTn>
                                        <p:tgtEl>
                                          <p:spTgt spid="5"/>
                                        </p:tgtEl>
                                        <p:attrNameLst>
                                          <p:attrName>style.visibility</p:attrName>
                                        </p:attrNameLst>
                                      </p:cBhvr>
                                      <p:to>
                                        <p:strVal val="hidden"/>
                                      </p:to>
                                    </p:set>
                                  </p:childTnLst>
                                </p:cTn>
                              </p:par>
                              <p:par>
                                <p:cTn id="35" presetID="2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edge">
                                      <p:cBhvr>
                                        <p:cTn id="37" dur="2000"/>
                                        <p:tgtEl>
                                          <p:spTgt spid="6"/>
                                        </p:tgtEl>
                                      </p:cBhvr>
                                    </p:animEffect>
                                  </p:childTnLst>
                                </p:cTn>
                              </p:par>
                            </p:childTnLst>
                          </p:cTn>
                        </p:par>
                        <p:par>
                          <p:cTn id="38" fill="hold">
                            <p:stCondLst>
                              <p:cond delay="2000"/>
                            </p:stCondLst>
                            <p:childTnLst>
                              <p:par>
                                <p:cTn id="39" presetID="5" presetClass="entr" presetSubtype="1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grpId="1" nodeType="clickEffect">
                                  <p:stCondLst>
                                    <p:cond delay="0"/>
                                  </p:stCondLst>
                                  <p:childTnLst>
                                    <p:animEffect transition="out" filter="checkerboard(across)">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par>
                                <p:cTn id="47" presetID="5" presetClass="entr" presetSubtype="1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heckerboard(across)">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xit" presetSubtype="10" fill="hold" grpId="1" nodeType="clickEffect">
                                  <p:stCondLst>
                                    <p:cond delay="0"/>
                                  </p:stCondLst>
                                  <p:childTnLst>
                                    <p:animEffect transition="out" filter="checkerboard(across)">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5" presetClass="entr" presetSubtype="1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checkerboard(across)">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grpId="1" nodeType="clickEffect">
                                  <p:stCondLst>
                                    <p:cond delay="0"/>
                                  </p:stCondLst>
                                  <p:childTnLst>
                                    <p:animEffect transition="out" filter="checkerboard(across)">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20" presetClass="exit" presetSubtype="0" fill="hold" grpId="1" nodeType="withEffect">
                                  <p:stCondLst>
                                    <p:cond delay="0"/>
                                  </p:stCondLst>
                                  <p:childTnLst>
                                    <p:animEffect transition="out" filter="wedge">
                                      <p:cBhvr>
                                        <p:cTn id="64" dur="2000"/>
                                        <p:tgtEl>
                                          <p:spTgt spid="6"/>
                                        </p:tgtEl>
                                      </p:cBhvr>
                                    </p:animEffect>
                                    <p:set>
                                      <p:cBhvr>
                                        <p:cTn id="65" dur="1" fill="hold">
                                          <p:stCondLst>
                                            <p:cond delay="1999"/>
                                          </p:stCondLst>
                                        </p:cTn>
                                        <p:tgtEl>
                                          <p:spTgt spid="6"/>
                                        </p:tgtEl>
                                        <p:attrNameLst>
                                          <p:attrName>style.visibility</p:attrName>
                                        </p:attrNameLst>
                                      </p:cBhvr>
                                      <p:to>
                                        <p:strVal val="hidden"/>
                                      </p:to>
                                    </p:set>
                                  </p:childTnLst>
                                </p:cTn>
                              </p:par>
                              <p:par>
                                <p:cTn id="66" presetID="2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wedge">
                                      <p:cBhvr>
                                        <p:cTn id="6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8" grpId="0" animBg="1"/>
      <p:bldP spid="8" grpId="1" animBg="1"/>
      <p:bldP spid="9" grpId="0" animBg="1"/>
      <p:bldP spid="9" grpId="1"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2E1F-A33C-45EB-82C4-FE218E5D609F}"/>
              </a:ext>
            </a:extLst>
          </p:cNvPr>
          <p:cNvSpPr>
            <a:spLocks noGrp="1"/>
          </p:cNvSpPr>
          <p:nvPr>
            <p:ph type="title"/>
          </p:nvPr>
        </p:nvSpPr>
        <p:spPr/>
        <p:txBody>
          <a:bodyPr>
            <a:noAutofit/>
          </a:bodyPr>
          <a:lstStyle/>
          <a:p>
            <a:r>
              <a:rPr lang="en-US" sz="4800" b="1" dirty="0"/>
              <a:t>Others Fail Trying to Enter With the World on Their Backs</a:t>
            </a:r>
            <a:endParaRPr lang="en-US" sz="4800" dirty="0"/>
          </a:p>
        </p:txBody>
      </p:sp>
      <p:sp>
        <p:nvSpPr>
          <p:cNvPr id="3" name="Content Placeholder 2">
            <a:extLst>
              <a:ext uri="{FF2B5EF4-FFF2-40B4-BE49-F238E27FC236}">
                <a16:creationId xmlns:a16="http://schemas.microsoft.com/office/drawing/2014/main" id="{F7852811-6742-48A4-95EB-DA28DF080B53}"/>
              </a:ext>
            </a:extLst>
          </p:cNvPr>
          <p:cNvSpPr>
            <a:spLocks noGrp="1"/>
          </p:cNvSpPr>
          <p:nvPr>
            <p:ph idx="1"/>
          </p:nvPr>
        </p:nvSpPr>
        <p:spPr/>
        <p:txBody>
          <a:bodyPr>
            <a:noAutofit/>
          </a:bodyPr>
          <a:lstStyle/>
          <a:p>
            <a:r>
              <a:rPr lang="en-US" sz="4000" dirty="0"/>
              <a:t>They have a divided interest; they try to love the world and the Lord at the same time - 1 Jn 2:15-17; Jas 4:4; 2 Tim 4:10; cf. Matt 6:24, 33</a:t>
            </a:r>
          </a:p>
          <a:p>
            <a:r>
              <a:rPr lang="en-US" sz="4000" dirty="0"/>
              <a:t>The gate is too narrow to enter carrying the world, or any part thereof, on our back—all of it must be left outside.</a:t>
            </a:r>
          </a:p>
        </p:txBody>
      </p:sp>
    </p:spTree>
    <p:extLst>
      <p:ext uri="{BB962C8B-B14F-4D97-AF65-F5344CB8AC3E}">
        <p14:creationId xmlns:p14="http://schemas.microsoft.com/office/powerpoint/2010/main" val="422086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2E1F-A33C-45EB-82C4-FE218E5D609F}"/>
              </a:ext>
            </a:extLst>
          </p:cNvPr>
          <p:cNvSpPr>
            <a:spLocks noGrp="1"/>
          </p:cNvSpPr>
          <p:nvPr>
            <p:ph type="title"/>
          </p:nvPr>
        </p:nvSpPr>
        <p:spPr/>
        <p:txBody>
          <a:bodyPr>
            <a:noAutofit/>
          </a:bodyPr>
          <a:lstStyle/>
          <a:p>
            <a:r>
              <a:rPr lang="en-US" sz="4800" b="1" dirty="0"/>
              <a:t>Others Fail Trying to Enter With the World on Their Backs</a:t>
            </a:r>
            <a:endParaRPr lang="en-US" sz="4800" dirty="0"/>
          </a:p>
        </p:txBody>
      </p:sp>
      <p:sp>
        <p:nvSpPr>
          <p:cNvPr id="3" name="Content Placeholder 2">
            <a:extLst>
              <a:ext uri="{FF2B5EF4-FFF2-40B4-BE49-F238E27FC236}">
                <a16:creationId xmlns:a16="http://schemas.microsoft.com/office/drawing/2014/main" id="{F7852811-6742-48A4-95EB-DA28DF080B53}"/>
              </a:ext>
            </a:extLst>
          </p:cNvPr>
          <p:cNvSpPr>
            <a:spLocks noGrp="1"/>
          </p:cNvSpPr>
          <p:nvPr>
            <p:ph idx="1"/>
          </p:nvPr>
        </p:nvSpPr>
        <p:spPr/>
        <p:txBody>
          <a:bodyPr>
            <a:noAutofit/>
          </a:bodyPr>
          <a:lstStyle/>
          <a:p>
            <a:r>
              <a:rPr lang="en-US" sz="4000" dirty="0"/>
              <a:t>This was the tragedy of the “rich young ruler” - Matt 19:22</a:t>
            </a:r>
          </a:p>
          <a:p>
            <a:r>
              <a:rPr lang="en-US" sz="4000" dirty="0"/>
              <a:t>We must escape the corruption of the world (2 Pet 1:4; 2:18-20) in order to enter the eternal kingdom - 2 Pet 1:11</a:t>
            </a:r>
          </a:p>
        </p:txBody>
      </p:sp>
    </p:spTree>
    <p:extLst>
      <p:ext uri="{BB962C8B-B14F-4D97-AF65-F5344CB8AC3E}">
        <p14:creationId xmlns:p14="http://schemas.microsoft.com/office/powerpoint/2010/main" val="134170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0000" lnSpcReduction="20000"/>
          </a:bodyPr>
          <a:lstStyle/>
          <a:p>
            <a:pPr>
              <a:buFont typeface="Wingdings" panose="05000000000000000000" pitchFamily="2" charset="2"/>
              <a:buChar char="Ø"/>
            </a:pPr>
            <a:r>
              <a:rPr lang="en-US" sz="4400" dirty="0"/>
              <a:t>GOD'S PART</a:t>
            </a:r>
          </a:p>
          <a:p>
            <a:pPr>
              <a:spcBef>
                <a:spcPts val="1200"/>
              </a:spcBef>
              <a:spcAft>
                <a:spcPts val="600"/>
              </a:spcAft>
              <a:buFont typeface="Wingdings" panose="05000000000000000000" pitchFamily="2" charset="2"/>
              <a:buChar char="Ø"/>
            </a:pPr>
            <a:r>
              <a:rPr lang="en-US" sz="3600" b="1" dirty="0"/>
              <a:t>The great love of God for man</a:t>
            </a:r>
            <a:r>
              <a:rPr lang="en-US" sz="3600" dirty="0"/>
              <a:t> (</a:t>
            </a:r>
            <a:r>
              <a:rPr lang="en-US" sz="3600" u="sng" dirty="0" err="1"/>
              <a:t>Jn</a:t>
            </a:r>
            <a:r>
              <a:rPr lang="en-US" sz="3600" u="sng" dirty="0"/>
              <a:t> 3:16</a:t>
            </a:r>
            <a:r>
              <a:rPr lang="en-US" sz="3600" dirty="0"/>
              <a:t>)</a:t>
            </a:r>
          </a:p>
          <a:p>
            <a:pPr>
              <a:spcAft>
                <a:spcPts val="600"/>
              </a:spcAft>
              <a:buFont typeface="Wingdings" panose="05000000000000000000" pitchFamily="2" charset="2"/>
              <a:buChar char="Ø"/>
            </a:pPr>
            <a:r>
              <a:rPr lang="en-US" sz="3600" b="1" dirty="0"/>
              <a:t>He gave His Son, Jesus Christ, as </a:t>
            </a:r>
            <a:r>
              <a:rPr lang="en-US" sz="3600" b="1"/>
              <a:t>the Savior</a:t>
            </a:r>
            <a:r>
              <a:rPr lang="en-US" sz="3600"/>
              <a:t> </a:t>
            </a:r>
            <a:r>
              <a:rPr lang="en-US" sz="3600" dirty="0"/>
              <a:t>(</a:t>
            </a:r>
            <a:r>
              <a:rPr lang="en-US" sz="3600" u="sng" dirty="0"/>
              <a:t>Lk 19:10</a:t>
            </a:r>
            <a:r>
              <a:rPr lang="en-US" sz="3600" dirty="0"/>
              <a:t>)</a:t>
            </a:r>
          </a:p>
          <a:p>
            <a:pPr>
              <a:spcAft>
                <a:spcPts val="600"/>
              </a:spcAft>
              <a:buFont typeface="Wingdings" panose="05000000000000000000" pitchFamily="2" charset="2"/>
              <a:buChar char="Ø"/>
            </a:pPr>
            <a:r>
              <a:rPr lang="en-US" sz="3600" b="1" dirty="0"/>
              <a:t>Sent the Holy Spirit as a guide</a:t>
            </a:r>
            <a:r>
              <a:rPr lang="en-US" sz="3600" dirty="0"/>
              <a:t> (</a:t>
            </a:r>
            <a:r>
              <a:rPr lang="en-US" sz="3600" u="sng" dirty="0" err="1"/>
              <a:t>Jn</a:t>
            </a:r>
            <a:r>
              <a:rPr lang="en-US" sz="3600" u="sng" dirty="0"/>
              <a:t> 16:13</a:t>
            </a:r>
            <a:r>
              <a:rPr lang="en-US" sz="3600" dirty="0"/>
              <a:t>)</a:t>
            </a:r>
          </a:p>
          <a:p>
            <a:pPr>
              <a:spcAft>
                <a:spcPts val="600"/>
              </a:spcAft>
              <a:buFont typeface="Wingdings" panose="05000000000000000000" pitchFamily="2" charset="2"/>
              <a:buChar char="Ø"/>
            </a:pPr>
            <a:r>
              <a:rPr lang="en-US" sz="3600" b="1" dirty="0"/>
              <a:t>Gave the Gospel as "the power" unto salvation</a:t>
            </a:r>
            <a:r>
              <a:rPr lang="en-US" sz="3600" dirty="0"/>
              <a:t> (</a:t>
            </a:r>
            <a:r>
              <a:rPr lang="en-US" sz="3600" u="sng" dirty="0"/>
              <a:t>Rom 1:16</a:t>
            </a:r>
            <a:r>
              <a:rPr lang="en-US" sz="3600" dirty="0"/>
              <a:t>)</a:t>
            </a:r>
          </a:p>
          <a:p>
            <a:pPr>
              <a:buFont typeface="Wingdings" panose="05000000000000000000" pitchFamily="2" charset="2"/>
              <a:buChar char="Ø"/>
            </a:pPr>
            <a:r>
              <a:rPr lang="en-US" sz="3600" b="1" dirty="0"/>
              <a:t>Provided atonement by the blood of Christ</a:t>
            </a:r>
            <a:r>
              <a:rPr lang="en-US" sz="3600" dirty="0"/>
              <a:t> (</a:t>
            </a:r>
            <a:r>
              <a:rPr lang="en-US" sz="3600" u="sng" dirty="0"/>
              <a:t>Rom 5:9</a:t>
            </a:r>
            <a:r>
              <a:rPr lang="en-US" sz="3600" dirty="0"/>
              <a:t>)</a:t>
            </a:r>
          </a:p>
        </p:txBody>
      </p:sp>
      <p:sp>
        <p:nvSpPr>
          <p:cNvPr id="3" name="Content Placeholder 2"/>
          <p:cNvSpPr>
            <a:spLocks noGrp="1"/>
          </p:cNvSpPr>
          <p:nvPr>
            <p:ph sz="half" idx="2"/>
          </p:nvPr>
        </p:nvSpPr>
        <p:spPr/>
        <p:txBody>
          <a:bodyPr>
            <a:normAutofit fontScale="70000" lnSpcReduction="20000"/>
          </a:bodyPr>
          <a:lstStyle/>
          <a:p>
            <a:pPr>
              <a:buFont typeface="Wingdings" panose="05000000000000000000" pitchFamily="2" charset="2"/>
              <a:buChar char="Ø"/>
            </a:pPr>
            <a:r>
              <a:rPr lang="en-US" sz="4400" dirty="0"/>
              <a:t>MAN'S PART</a:t>
            </a:r>
          </a:p>
          <a:p>
            <a:pPr>
              <a:spcBef>
                <a:spcPts val="1200"/>
              </a:spcBef>
              <a:spcAft>
                <a:spcPts val="600"/>
              </a:spcAft>
              <a:buFont typeface="Wingdings" panose="05000000000000000000" pitchFamily="2" charset="2"/>
              <a:buChar char="Ø"/>
            </a:pPr>
            <a:r>
              <a:rPr lang="en-US" sz="3600" b="1" dirty="0"/>
              <a:t>Hear the Gospel</a:t>
            </a:r>
            <a:r>
              <a:rPr lang="en-US" sz="3600" dirty="0"/>
              <a:t> (</a:t>
            </a:r>
            <a:r>
              <a:rPr lang="en-US" sz="3600" u="sng" dirty="0"/>
              <a:t>Rom 10:17</a:t>
            </a:r>
            <a:r>
              <a:rPr lang="en-US" sz="3600" dirty="0"/>
              <a:t>, </a:t>
            </a:r>
            <a:r>
              <a:rPr lang="en-US" sz="3600" u="sng" dirty="0" err="1"/>
              <a:t>Jn</a:t>
            </a:r>
            <a:r>
              <a:rPr lang="en-US" sz="3600" u="sng" dirty="0"/>
              <a:t> 8:32</a:t>
            </a:r>
            <a:r>
              <a:rPr lang="en-US" sz="3600" dirty="0"/>
              <a:t>)</a:t>
            </a:r>
          </a:p>
          <a:p>
            <a:pPr>
              <a:spcAft>
                <a:spcPts val="600"/>
              </a:spcAft>
              <a:buFont typeface="Wingdings" panose="05000000000000000000" pitchFamily="2" charset="2"/>
              <a:buChar char="Ø"/>
            </a:pPr>
            <a:r>
              <a:rPr lang="en-US" sz="3600" b="1" dirty="0"/>
              <a:t>Believe the Gospel</a:t>
            </a:r>
            <a:r>
              <a:rPr lang="en-US" sz="3600" dirty="0"/>
              <a:t> (</a:t>
            </a:r>
            <a:r>
              <a:rPr lang="en-US" sz="3600" u="sng" dirty="0" err="1"/>
              <a:t>Heb</a:t>
            </a:r>
            <a:r>
              <a:rPr lang="en-US" sz="3600" u="sng" dirty="0"/>
              <a:t> 11:6</a:t>
            </a:r>
            <a:r>
              <a:rPr lang="en-US" sz="3600" dirty="0"/>
              <a:t>, </a:t>
            </a:r>
            <a:r>
              <a:rPr lang="en-US" sz="3600" u="sng" dirty="0" err="1"/>
              <a:t>Jn</a:t>
            </a:r>
            <a:r>
              <a:rPr lang="en-US" sz="3600" u="sng" dirty="0"/>
              <a:t> 20:31</a:t>
            </a:r>
            <a:r>
              <a:rPr lang="en-US" sz="3600" dirty="0"/>
              <a:t>)</a:t>
            </a:r>
          </a:p>
          <a:p>
            <a:pPr>
              <a:spcAft>
                <a:spcPts val="600"/>
              </a:spcAft>
              <a:buFont typeface="Wingdings" panose="05000000000000000000" pitchFamily="2" charset="2"/>
              <a:buChar char="Ø"/>
            </a:pPr>
            <a:r>
              <a:rPr lang="en-US" sz="3600" b="1" dirty="0"/>
              <a:t>Repent of past sins</a:t>
            </a:r>
            <a:r>
              <a:rPr lang="en-US" sz="3600" dirty="0"/>
              <a:t> (</a:t>
            </a:r>
            <a:r>
              <a:rPr lang="en-US" sz="3600" u="sng" dirty="0"/>
              <a:t>Lk 13:3</a:t>
            </a:r>
            <a:r>
              <a:rPr lang="en-US" sz="3600" dirty="0"/>
              <a:t>, </a:t>
            </a:r>
            <a:r>
              <a:rPr lang="en-US" sz="3600" u="sng" dirty="0"/>
              <a:t>Acts 17:30</a:t>
            </a:r>
            <a:r>
              <a:rPr lang="en-US" sz="3600" dirty="0"/>
              <a:t>)</a:t>
            </a:r>
          </a:p>
          <a:p>
            <a:pPr>
              <a:spcAft>
                <a:spcPts val="600"/>
              </a:spcAft>
              <a:buFont typeface="Wingdings" panose="05000000000000000000" pitchFamily="2" charset="2"/>
              <a:buChar char="Ø"/>
            </a:pPr>
            <a:r>
              <a:rPr lang="en-US" sz="3600" b="1" dirty="0"/>
              <a:t>Confess faith in Jesus Christ</a:t>
            </a:r>
            <a:r>
              <a:rPr lang="en-US" sz="3600" dirty="0"/>
              <a:t> (</a:t>
            </a:r>
            <a:r>
              <a:rPr lang="en-US" sz="3600" u="sng" dirty="0"/>
              <a:t>Rom 10:10</a:t>
            </a:r>
            <a:r>
              <a:rPr lang="en-US" sz="3600" dirty="0"/>
              <a:t>, </a:t>
            </a:r>
            <a:r>
              <a:rPr lang="en-US" sz="3600" u="sng" dirty="0"/>
              <a:t>Matt 10:32</a:t>
            </a:r>
            <a:r>
              <a:rPr lang="en-US" sz="3600" dirty="0"/>
              <a:t>)</a:t>
            </a:r>
          </a:p>
          <a:p>
            <a:pPr>
              <a:spcAft>
                <a:spcPts val="600"/>
              </a:spcAft>
              <a:buFont typeface="Wingdings" panose="05000000000000000000" pitchFamily="2" charset="2"/>
              <a:buChar char="Ø"/>
            </a:pPr>
            <a:r>
              <a:rPr lang="en-US" sz="3600" b="1" dirty="0"/>
              <a:t>Be Baptized</a:t>
            </a:r>
            <a:r>
              <a:rPr lang="en-US" sz="3600" dirty="0"/>
              <a:t> (</a:t>
            </a:r>
            <a:r>
              <a:rPr lang="en-US" sz="3600" u="sng" dirty="0"/>
              <a:t>Gal 3:27</a:t>
            </a:r>
            <a:r>
              <a:rPr lang="en-US" sz="3600" dirty="0"/>
              <a:t>, </a:t>
            </a:r>
            <a:r>
              <a:rPr lang="en-US" sz="3600" u="sng" dirty="0"/>
              <a:t>Mk 16:16</a:t>
            </a:r>
            <a:r>
              <a:rPr lang="en-US" sz="3600" dirty="0"/>
              <a:t>, </a:t>
            </a:r>
            <a:r>
              <a:rPr lang="en-US" sz="3600" u="sng" dirty="0"/>
              <a:t>Acts 2:38</a:t>
            </a:r>
            <a:r>
              <a:rPr lang="en-US" sz="3600" dirty="0"/>
              <a:t>)</a:t>
            </a:r>
          </a:p>
          <a:p>
            <a:pPr>
              <a:buFont typeface="Wingdings" panose="05000000000000000000" pitchFamily="2" charset="2"/>
              <a:buChar char="Ø"/>
            </a:pPr>
            <a:r>
              <a:rPr lang="en-US" sz="3600" b="1" dirty="0"/>
              <a:t>Be faithful unto death</a:t>
            </a:r>
            <a:r>
              <a:rPr lang="en-US" sz="3600" dirty="0"/>
              <a:t> (Rev 2:10)</a:t>
            </a:r>
            <a:endParaRPr lang="en-US" dirty="0"/>
          </a:p>
        </p:txBody>
      </p:sp>
      <p:sp>
        <p:nvSpPr>
          <p:cNvPr id="4" name="Title 3"/>
          <p:cNvSpPr>
            <a:spLocks noGrp="1"/>
          </p:cNvSpPr>
          <p:nvPr>
            <p:ph type="title"/>
          </p:nvPr>
        </p:nvSpPr>
        <p:spPr/>
        <p:txBody>
          <a:bodyPr>
            <a:normAutofit/>
          </a:bodyPr>
          <a:lstStyle/>
          <a:p>
            <a:pPr algn="ctr"/>
            <a:r>
              <a:rPr lang="en-US" sz="4800" b="1" dirty="0">
                <a:effectLst>
                  <a:outerShdw blurRad="38100" dist="38100" dir="2700000" algn="tl">
                    <a:srgbClr val="000000">
                      <a:alpha val="43137"/>
                    </a:srgbClr>
                  </a:outerShdw>
                </a:effectLst>
              </a:rPr>
              <a:t>God's Plan of Salvation</a:t>
            </a:r>
          </a:p>
        </p:txBody>
      </p:sp>
      <p:sp>
        <p:nvSpPr>
          <p:cNvPr id="5" name="TextBox 4"/>
          <p:cNvSpPr txBox="1"/>
          <p:nvPr/>
        </p:nvSpPr>
        <p:spPr>
          <a:xfrm>
            <a:off x="838200" y="6176963"/>
            <a:ext cx="10325100" cy="584775"/>
          </a:xfrm>
          <a:prstGeom prst="rect">
            <a:avLst/>
          </a:prstGeom>
          <a:noFill/>
        </p:spPr>
        <p:txBody>
          <a:bodyPr wrap="square" rtlCol="0">
            <a:spAutoFit/>
          </a:bodyPr>
          <a:lstStyle/>
          <a:p>
            <a:pPr algn="ctr"/>
            <a:r>
              <a:rPr lang="en-US" sz="3200" b="1" dirty="0">
                <a:solidFill>
                  <a:schemeClr val="bg1"/>
                </a:solidFill>
              </a:rPr>
              <a:t>God has done His part. Have you done yours?</a:t>
            </a:r>
          </a:p>
        </p:txBody>
      </p:sp>
    </p:spTree>
    <p:extLst>
      <p:ext uri="{BB962C8B-B14F-4D97-AF65-F5344CB8AC3E}">
        <p14:creationId xmlns:p14="http://schemas.microsoft.com/office/powerpoint/2010/main" val="1716634558"/>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E6A3-A94A-460D-82FB-65F987A18BF6}"/>
              </a:ext>
            </a:extLst>
          </p:cNvPr>
          <p:cNvSpPr>
            <a:spLocks noGrp="1"/>
          </p:cNvSpPr>
          <p:nvPr>
            <p:ph type="title"/>
          </p:nvPr>
        </p:nvSpPr>
        <p:spPr/>
        <p:txBody>
          <a:bodyPr>
            <a:noAutofit/>
          </a:bodyPr>
          <a:lstStyle/>
          <a:p>
            <a:r>
              <a:rPr lang="en-US" sz="4800" b="1" dirty="0"/>
              <a:t>But It Is Not Because Most Have Been Predestined to Eternal Destruction</a:t>
            </a:r>
            <a:endParaRPr lang="en-US" sz="4800" dirty="0"/>
          </a:p>
        </p:txBody>
      </p:sp>
      <p:sp>
        <p:nvSpPr>
          <p:cNvPr id="3" name="Content Placeholder 2">
            <a:extLst>
              <a:ext uri="{FF2B5EF4-FFF2-40B4-BE49-F238E27FC236}">
                <a16:creationId xmlns:a16="http://schemas.microsoft.com/office/drawing/2014/main" id="{3FBFDED4-B2A4-4B6F-AC7A-C9A7DEDE2031}"/>
              </a:ext>
            </a:extLst>
          </p:cNvPr>
          <p:cNvSpPr>
            <a:spLocks noGrp="1"/>
          </p:cNvSpPr>
          <p:nvPr>
            <p:ph idx="1"/>
          </p:nvPr>
        </p:nvSpPr>
        <p:spPr/>
        <p:txBody>
          <a:bodyPr>
            <a:noAutofit/>
          </a:bodyPr>
          <a:lstStyle/>
          <a:p>
            <a:r>
              <a:rPr lang="en-US" sz="4000" dirty="0"/>
              <a:t>Hyper–Calvinism and its theory explained:</a:t>
            </a:r>
          </a:p>
          <a:p>
            <a:pPr lvl="1"/>
            <a:r>
              <a:rPr lang="en-US" sz="3600" dirty="0"/>
              <a:t>“That independent of the foreseen merits of the one, or the foreseen sin of the other but solely in fulfillment of His sovereign purpose or decree He elected some to salvation and predestinated others to destruction.”</a:t>
            </a:r>
          </a:p>
          <a:p>
            <a:pPr lvl="1"/>
            <a:r>
              <a:rPr lang="en-US" sz="3600" dirty="0"/>
              <a:t>Note the system of Calvinism:</a:t>
            </a:r>
            <a:endParaRPr lang="en-US" dirty="0"/>
          </a:p>
        </p:txBody>
      </p:sp>
      <p:sp>
        <p:nvSpPr>
          <p:cNvPr id="4" name="Rectangle 3">
            <a:extLst>
              <a:ext uri="{FF2B5EF4-FFF2-40B4-BE49-F238E27FC236}">
                <a16:creationId xmlns:a16="http://schemas.microsoft.com/office/drawing/2014/main" id="{BA818DC9-93E3-497F-BCF8-10E81DA2CDAB}"/>
              </a:ext>
            </a:extLst>
          </p:cNvPr>
          <p:cNvSpPr/>
          <p:nvPr/>
        </p:nvSpPr>
        <p:spPr>
          <a:xfrm>
            <a:off x="609600" y="5511800"/>
            <a:ext cx="10972800" cy="63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 – Total Hereditary Depravity</a:t>
            </a:r>
          </a:p>
        </p:txBody>
      </p:sp>
      <p:sp>
        <p:nvSpPr>
          <p:cNvPr id="5" name="Rectangle 4">
            <a:extLst>
              <a:ext uri="{FF2B5EF4-FFF2-40B4-BE49-F238E27FC236}">
                <a16:creationId xmlns:a16="http://schemas.microsoft.com/office/drawing/2014/main" id="{D1F8074E-9E10-4658-AC0E-31B35DDA5AB7}"/>
              </a:ext>
            </a:extLst>
          </p:cNvPr>
          <p:cNvSpPr/>
          <p:nvPr/>
        </p:nvSpPr>
        <p:spPr>
          <a:xfrm>
            <a:off x="609600" y="5557045"/>
            <a:ext cx="10972800" cy="63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U – Unconditional Election And Reprobation</a:t>
            </a:r>
          </a:p>
        </p:txBody>
      </p:sp>
      <p:sp>
        <p:nvSpPr>
          <p:cNvPr id="6" name="Rectangle 5">
            <a:extLst>
              <a:ext uri="{FF2B5EF4-FFF2-40B4-BE49-F238E27FC236}">
                <a16:creationId xmlns:a16="http://schemas.microsoft.com/office/drawing/2014/main" id="{16991965-A707-4387-ADFD-813851D3D10A}"/>
              </a:ext>
            </a:extLst>
          </p:cNvPr>
          <p:cNvSpPr/>
          <p:nvPr/>
        </p:nvSpPr>
        <p:spPr>
          <a:xfrm>
            <a:off x="609600" y="5587208"/>
            <a:ext cx="10972800" cy="63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 – Limited Atonement</a:t>
            </a:r>
          </a:p>
        </p:txBody>
      </p:sp>
      <p:sp>
        <p:nvSpPr>
          <p:cNvPr id="7" name="Rectangle 6">
            <a:extLst>
              <a:ext uri="{FF2B5EF4-FFF2-40B4-BE49-F238E27FC236}">
                <a16:creationId xmlns:a16="http://schemas.microsoft.com/office/drawing/2014/main" id="{9E43EB18-8C01-43AB-BCF9-A6A2D4068EBF}"/>
              </a:ext>
            </a:extLst>
          </p:cNvPr>
          <p:cNvSpPr/>
          <p:nvPr/>
        </p:nvSpPr>
        <p:spPr>
          <a:xfrm>
            <a:off x="486508" y="5511800"/>
            <a:ext cx="10972800" cy="63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 – Irresistible Grace</a:t>
            </a:r>
          </a:p>
        </p:txBody>
      </p:sp>
      <p:sp>
        <p:nvSpPr>
          <p:cNvPr id="8" name="Rectangle 7">
            <a:extLst>
              <a:ext uri="{FF2B5EF4-FFF2-40B4-BE49-F238E27FC236}">
                <a16:creationId xmlns:a16="http://schemas.microsoft.com/office/drawing/2014/main" id="{EA350F98-2223-4FA1-A4DA-B1EE08B68720}"/>
              </a:ext>
            </a:extLst>
          </p:cNvPr>
          <p:cNvSpPr/>
          <p:nvPr/>
        </p:nvSpPr>
        <p:spPr>
          <a:xfrm>
            <a:off x="609600" y="5593071"/>
            <a:ext cx="10972800" cy="635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 – Perseverance And Preservation Of The Saints</a:t>
            </a:r>
          </a:p>
        </p:txBody>
      </p:sp>
    </p:spTree>
    <p:extLst>
      <p:ext uri="{BB962C8B-B14F-4D97-AF65-F5344CB8AC3E}">
        <p14:creationId xmlns:p14="http://schemas.microsoft.com/office/powerpoint/2010/main" val="338432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edge">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par>
                                <p:cTn id="28" presetID="2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edge">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5"/>
                                        </p:tgtEl>
                                      </p:cBhvr>
                                    </p:animEffect>
                                    <p:set>
                                      <p:cBhvr>
                                        <p:cTn id="35" dur="1" fill="hold">
                                          <p:stCondLst>
                                            <p:cond delay="1999"/>
                                          </p:stCondLst>
                                        </p:cTn>
                                        <p:tgtEl>
                                          <p:spTgt spid="5"/>
                                        </p:tgtEl>
                                        <p:attrNameLst>
                                          <p:attrName>style.visibility</p:attrName>
                                        </p:attrNameLst>
                                      </p:cBhvr>
                                      <p:to>
                                        <p:strVal val="hidden"/>
                                      </p:to>
                                    </p:set>
                                  </p:childTnLst>
                                </p:cTn>
                              </p:par>
                              <p:par>
                                <p:cTn id="36" presetID="2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edge">
                                      <p:cBhvr>
                                        <p:cTn id="38" dur="2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xit" presetSubtype="0" fill="hold" grpId="1" nodeType="clickEffect">
                                  <p:stCondLst>
                                    <p:cond delay="0"/>
                                  </p:stCondLst>
                                  <p:childTnLst>
                                    <p:animEffect transition="out" filter="wedge">
                                      <p:cBhvr>
                                        <p:cTn id="42" dur="2000"/>
                                        <p:tgtEl>
                                          <p:spTgt spid="6"/>
                                        </p:tgtEl>
                                      </p:cBhvr>
                                    </p:animEffect>
                                    <p:set>
                                      <p:cBhvr>
                                        <p:cTn id="43" dur="1" fill="hold">
                                          <p:stCondLst>
                                            <p:cond delay="1999"/>
                                          </p:stCondLst>
                                        </p:cTn>
                                        <p:tgtEl>
                                          <p:spTgt spid="6"/>
                                        </p:tgtEl>
                                        <p:attrNameLst>
                                          <p:attrName>style.visibility</p:attrName>
                                        </p:attrNameLst>
                                      </p:cBhvr>
                                      <p:to>
                                        <p:strVal val="hidden"/>
                                      </p:to>
                                    </p:set>
                                  </p:childTnLst>
                                </p:cTn>
                              </p:par>
                              <p:par>
                                <p:cTn id="44" presetID="2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edge">
                                      <p:cBhvr>
                                        <p:cTn id="46" dur="20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20" presetClass="exit" presetSubtype="0" fill="hold" grpId="1" nodeType="clickEffect">
                                  <p:stCondLst>
                                    <p:cond delay="0"/>
                                  </p:stCondLst>
                                  <p:childTnLst>
                                    <p:animEffect transition="out" filter="wedge">
                                      <p:cBhvr>
                                        <p:cTn id="50" dur="2000"/>
                                        <p:tgtEl>
                                          <p:spTgt spid="7"/>
                                        </p:tgtEl>
                                      </p:cBhvr>
                                    </p:animEffect>
                                    <p:set>
                                      <p:cBhvr>
                                        <p:cTn id="51" dur="1" fill="hold">
                                          <p:stCondLst>
                                            <p:cond delay="1999"/>
                                          </p:stCondLst>
                                        </p:cTn>
                                        <p:tgtEl>
                                          <p:spTgt spid="7"/>
                                        </p:tgtEl>
                                        <p:attrNameLst>
                                          <p:attrName>style.visibility</p:attrName>
                                        </p:attrNameLst>
                                      </p:cBhvr>
                                      <p:to>
                                        <p:strVal val="hidden"/>
                                      </p:to>
                                    </p:set>
                                  </p:childTnLst>
                                </p:cTn>
                              </p:par>
                              <p:par>
                                <p:cTn id="52" presetID="2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edge">
                                      <p:cBhvr>
                                        <p:cTn id="5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8E6A3-A94A-460D-82FB-65F987A18BF6}"/>
              </a:ext>
            </a:extLst>
          </p:cNvPr>
          <p:cNvSpPr>
            <a:spLocks noGrp="1"/>
          </p:cNvSpPr>
          <p:nvPr>
            <p:ph type="title"/>
          </p:nvPr>
        </p:nvSpPr>
        <p:spPr/>
        <p:txBody>
          <a:bodyPr>
            <a:noAutofit/>
          </a:bodyPr>
          <a:lstStyle/>
          <a:p>
            <a:r>
              <a:rPr lang="en-US" sz="4800" b="1" dirty="0"/>
              <a:t>But It Is Not Because Most Have Been Predestined to Eternal Destruction</a:t>
            </a:r>
            <a:endParaRPr lang="en-US" sz="4800" dirty="0"/>
          </a:p>
        </p:txBody>
      </p:sp>
      <p:sp>
        <p:nvSpPr>
          <p:cNvPr id="3" name="Content Placeholder 2">
            <a:extLst>
              <a:ext uri="{FF2B5EF4-FFF2-40B4-BE49-F238E27FC236}">
                <a16:creationId xmlns:a16="http://schemas.microsoft.com/office/drawing/2014/main" id="{3FBFDED4-B2A4-4B6F-AC7A-C9A7DEDE2031}"/>
              </a:ext>
            </a:extLst>
          </p:cNvPr>
          <p:cNvSpPr>
            <a:spLocks noGrp="1"/>
          </p:cNvSpPr>
          <p:nvPr>
            <p:ph idx="1"/>
          </p:nvPr>
        </p:nvSpPr>
        <p:spPr/>
        <p:txBody>
          <a:bodyPr>
            <a:noAutofit/>
          </a:bodyPr>
          <a:lstStyle/>
          <a:p>
            <a:r>
              <a:rPr lang="en-US" sz="4000" dirty="0"/>
              <a:t>Hyper–Calvinism and its theory explained:</a:t>
            </a:r>
          </a:p>
          <a:p>
            <a:pPr lvl="1"/>
            <a:r>
              <a:rPr lang="en-US" sz="3600" dirty="0"/>
              <a:t>One man said: “He literally whipped me into line. I was literally black and blue all over before the Lord finished with me.”</a:t>
            </a:r>
          </a:p>
          <a:p>
            <a:pPr lvl="1"/>
            <a:r>
              <a:rPr lang="en-US" sz="3600" dirty="0"/>
              <a:t>This has given rise to the following summation: If you don't have “it,” you can't get “it”. If you get “it,” you can’t lose “it.” If you lose “it,” you never had “it.”</a:t>
            </a:r>
            <a:endParaRPr lang="en-US" dirty="0"/>
          </a:p>
        </p:txBody>
      </p:sp>
      <p:sp>
        <p:nvSpPr>
          <p:cNvPr id="4" name="Rectangle 3">
            <a:extLst>
              <a:ext uri="{FF2B5EF4-FFF2-40B4-BE49-F238E27FC236}">
                <a16:creationId xmlns:a16="http://schemas.microsoft.com/office/drawing/2014/main" id="{E5AE76B1-C0CB-489C-9893-10606A2CA5A5}"/>
              </a:ext>
            </a:extLst>
          </p:cNvPr>
          <p:cNvSpPr/>
          <p:nvPr/>
        </p:nvSpPr>
        <p:spPr>
          <a:xfrm rot="680227">
            <a:off x="609600" y="3264694"/>
            <a:ext cx="10972800" cy="1231106"/>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Caution: Not all professed Calvinists are hyper–Calvinists; there are “shades” and “degrees” of Calvinism</a:t>
            </a:r>
          </a:p>
        </p:txBody>
      </p:sp>
    </p:spTree>
    <p:extLst>
      <p:ext uri="{BB962C8B-B14F-4D97-AF65-F5344CB8AC3E}">
        <p14:creationId xmlns:p14="http://schemas.microsoft.com/office/powerpoint/2010/main" val="235439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0501-BF16-46EC-AAED-B1BB195280A9}"/>
              </a:ext>
            </a:extLst>
          </p:cNvPr>
          <p:cNvSpPr>
            <a:spLocks noGrp="1"/>
          </p:cNvSpPr>
          <p:nvPr>
            <p:ph type="title"/>
          </p:nvPr>
        </p:nvSpPr>
        <p:spPr/>
        <p:txBody>
          <a:bodyPr>
            <a:noAutofit/>
          </a:bodyPr>
          <a:lstStyle/>
          <a:p>
            <a:r>
              <a:rPr lang="en-US" sz="4800" b="1" dirty="0"/>
              <a:t>But It Is Not Because Most Have Been Predestined to Eternal Destruction</a:t>
            </a:r>
            <a:endParaRPr lang="en-US" sz="4800" dirty="0"/>
          </a:p>
        </p:txBody>
      </p:sp>
      <p:sp>
        <p:nvSpPr>
          <p:cNvPr id="3" name="Content Placeholder 2">
            <a:extLst>
              <a:ext uri="{FF2B5EF4-FFF2-40B4-BE49-F238E27FC236}">
                <a16:creationId xmlns:a16="http://schemas.microsoft.com/office/drawing/2014/main" id="{1C9852F1-44BF-41EB-8D9E-EDC30C5C8540}"/>
              </a:ext>
            </a:extLst>
          </p:cNvPr>
          <p:cNvSpPr>
            <a:spLocks noGrp="1"/>
          </p:cNvSpPr>
          <p:nvPr>
            <p:ph idx="1"/>
          </p:nvPr>
        </p:nvSpPr>
        <p:spPr/>
        <p:txBody>
          <a:bodyPr>
            <a:noAutofit/>
          </a:bodyPr>
          <a:lstStyle/>
          <a:p>
            <a:r>
              <a:rPr lang="en-US" sz="4000" dirty="0"/>
              <a:t>The following logical consequences of the Calvinist TULIP doctrine will show how false and damnable such a doctrine is. If that doctrine be true:</a:t>
            </a:r>
          </a:p>
        </p:txBody>
      </p:sp>
      <p:sp>
        <p:nvSpPr>
          <p:cNvPr id="4" name="Rectangle 3">
            <a:extLst>
              <a:ext uri="{FF2B5EF4-FFF2-40B4-BE49-F238E27FC236}">
                <a16:creationId xmlns:a16="http://schemas.microsoft.com/office/drawing/2014/main" id="{9F5008E6-7531-40B5-87BD-09958611B6D6}"/>
              </a:ext>
            </a:extLst>
          </p:cNvPr>
          <p:cNvSpPr/>
          <p:nvPr/>
        </p:nvSpPr>
        <p:spPr>
          <a:xfrm>
            <a:off x="609600" y="3604846"/>
            <a:ext cx="10972800" cy="25497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a:t>It casts a reflection on the mercy and goodness of God and makes God wholly responsible for the many not finding the way, hence responsible for their damnation.</a:t>
            </a:r>
            <a:endParaRPr lang="en-US" dirty="0"/>
          </a:p>
        </p:txBody>
      </p:sp>
      <p:sp>
        <p:nvSpPr>
          <p:cNvPr id="5" name="Rectangle 4">
            <a:extLst>
              <a:ext uri="{FF2B5EF4-FFF2-40B4-BE49-F238E27FC236}">
                <a16:creationId xmlns:a16="http://schemas.microsoft.com/office/drawing/2014/main" id="{67A84228-5904-49A4-AB18-EEF7B0FB0172}"/>
              </a:ext>
            </a:extLst>
          </p:cNvPr>
          <p:cNvSpPr/>
          <p:nvPr/>
        </p:nvSpPr>
        <p:spPr>
          <a:xfrm>
            <a:off x="609600" y="3587262"/>
            <a:ext cx="10972800" cy="25897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a:t>It makes the Lord’s exhortation “enter through the narrow gate” pointless.</a:t>
            </a:r>
          </a:p>
        </p:txBody>
      </p:sp>
      <p:sp>
        <p:nvSpPr>
          <p:cNvPr id="7" name="Rectangle 6">
            <a:extLst>
              <a:ext uri="{FF2B5EF4-FFF2-40B4-BE49-F238E27FC236}">
                <a16:creationId xmlns:a16="http://schemas.microsoft.com/office/drawing/2014/main" id="{4289C85B-39EC-4287-86AB-9DC6F411EE7E}"/>
              </a:ext>
            </a:extLst>
          </p:cNvPr>
          <p:cNvSpPr/>
          <p:nvPr/>
        </p:nvSpPr>
        <p:spPr>
          <a:xfrm>
            <a:off x="609600" y="3604846"/>
            <a:ext cx="10972800" cy="25497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a:t>It makes the gospel and the preaching of it useless as far as saving men either here or hereafter - but Rom 1:16; 1 Cor 15:1-2; Mk 16:15-16; 1 Cor 1:21; 2 </a:t>
            </a:r>
            <a:r>
              <a:rPr lang="en-US" sz="3600" dirty="0" err="1"/>
              <a:t>Thess</a:t>
            </a:r>
            <a:r>
              <a:rPr lang="en-US" sz="3600" dirty="0"/>
              <a:t> 2:13-14; Jas 1:18; 1 Pet 1:18-25</a:t>
            </a:r>
          </a:p>
        </p:txBody>
      </p:sp>
      <p:sp>
        <p:nvSpPr>
          <p:cNvPr id="8" name="Rectangle 7">
            <a:extLst>
              <a:ext uri="{FF2B5EF4-FFF2-40B4-BE49-F238E27FC236}">
                <a16:creationId xmlns:a16="http://schemas.microsoft.com/office/drawing/2014/main" id="{A92BC588-806B-4538-8C6E-A1CAFA36940C}"/>
              </a:ext>
            </a:extLst>
          </p:cNvPr>
          <p:cNvSpPr/>
          <p:nvPr/>
        </p:nvSpPr>
        <p:spPr>
          <a:xfrm>
            <a:off x="609600" y="3587262"/>
            <a:ext cx="10972800" cy="25497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200" dirty="0"/>
              <a:t>This theory makes Godly living unnecessary to one’s salvation––for once saved, can’t be lost; sins do not damn the saved––Sam Morris’ statement––others say, “lost his reward,” but not his salvation - Tit 2:11-14; Heb 12:14-15; 1 Cor 9:27; 2 Pet 2:20-21; 3:17; 2 Cor 6:14-7:1</a:t>
            </a:r>
            <a:endParaRPr lang="en-US" sz="1600" dirty="0"/>
          </a:p>
        </p:txBody>
      </p:sp>
      <p:sp>
        <p:nvSpPr>
          <p:cNvPr id="9" name="Rectangle 8">
            <a:extLst>
              <a:ext uri="{FF2B5EF4-FFF2-40B4-BE49-F238E27FC236}">
                <a16:creationId xmlns:a16="http://schemas.microsoft.com/office/drawing/2014/main" id="{1C110C7E-C722-4C4C-9939-A5540A9F1978}"/>
              </a:ext>
            </a:extLst>
          </p:cNvPr>
          <p:cNvSpPr/>
          <p:nvPr/>
        </p:nvSpPr>
        <p:spPr>
          <a:xfrm>
            <a:off x="609600" y="3617667"/>
            <a:ext cx="10972800" cy="25497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a:t>This theory logically places Christ’s work in opposition to God’s decree - Lk 19:10</a:t>
            </a:r>
          </a:p>
        </p:txBody>
      </p:sp>
      <p:sp>
        <p:nvSpPr>
          <p:cNvPr id="10" name="Rectangle 9">
            <a:extLst>
              <a:ext uri="{FF2B5EF4-FFF2-40B4-BE49-F238E27FC236}">
                <a16:creationId xmlns:a16="http://schemas.microsoft.com/office/drawing/2014/main" id="{747426C7-BB84-4D78-B740-A016AEB35675}"/>
              </a:ext>
            </a:extLst>
          </p:cNvPr>
          <p:cNvSpPr/>
          <p:nvPr/>
        </p:nvSpPr>
        <p:spPr>
          <a:xfrm>
            <a:off x="609600" y="3582498"/>
            <a:ext cx="10972800" cy="25721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3600" dirty="0"/>
              <a:t>This theory logically declares that man is in no way responsible for his final destiny - Acts 2:40; Phil 2:12; Rev 22:14, 18-19; 2 Cor 5:10, 20; Eccl 12:13-14</a:t>
            </a:r>
          </a:p>
        </p:txBody>
      </p:sp>
    </p:spTree>
    <p:extLst>
      <p:ext uri="{BB962C8B-B14F-4D97-AF65-F5344CB8AC3E}">
        <p14:creationId xmlns:p14="http://schemas.microsoft.com/office/powerpoint/2010/main" val="13552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3"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3" presetClass="entr" presetSubtype="1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3"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linds(horizont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3" presetClass="entr" presetSubtype="1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P spid="7" grpId="1" animBg="1"/>
      <p:bldP spid="8" grpId="0" animBg="1"/>
      <p:bldP spid="8" grpId="1" animBg="1"/>
      <p:bldP spid="9" grpId="0" animBg="1"/>
      <p:bldP spid="9"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0DE6-A9D4-473F-BFA1-21830C2AD221}"/>
              </a:ext>
            </a:extLst>
          </p:cNvPr>
          <p:cNvSpPr>
            <a:spLocks noGrp="1"/>
          </p:cNvSpPr>
          <p:nvPr>
            <p:ph type="title"/>
          </p:nvPr>
        </p:nvSpPr>
        <p:spPr/>
        <p:txBody>
          <a:bodyPr>
            <a:noAutofit/>
          </a:bodyPr>
          <a:lstStyle/>
          <a:p>
            <a:r>
              <a:rPr lang="en-US" sz="4800" b="1" dirty="0"/>
              <a:t>But It Is Not Because Most Have Been Predestined to Eternal Destruction</a:t>
            </a:r>
            <a:endParaRPr lang="en-US" sz="4800" dirty="0"/>
          </a:p>
        </p:txBody>
      </p:sp>
      <p:sp>
        <p:nvSpPr>
          <p:cNvPr id="3" name="Content Placeholder 2">
            <a:extLst>
              <a:ext uri="{FF2B5EF4-FFF2-40B4-BE49-F238E27FC236}">
                <a16:creationId xmlns:a16="http://schemas.microsoft.com/office/drawing/2014/main" id="{2E7A9B42-D552-4213-B54C-E9FC5363A80C}"/>
              </a:ext>
            </a:extLst>
          </p:cNvPr>
          <p:cNvSpPr>
            <a:spLocks noGrp="1"/>
          </p:cNvSpPr>
          <p:nvPr>
            <p:ph idx="1"/>
          </p:nvPr>
        </p:nvSpPr>
        <p:spPr/>
        <p:txBody>
          <a:bodyPr>
            <a:noAutofit/>
          </a:bodyPr>
          <a:lstStyle/>
          <a:p>
            <a:r>
              <a:rPr lang="en-US" sz="4000" dirty="0"/>
              <a:t>Why preach the gospel at all if hyper–Calvinism be true? Fortunately, it is not true!</a:t>
            </a:r>
          </a:p>
          <a:p>
            <a:pPr lvl="1"/>
            <a:r>
              <a:rPr lang="en-US" sz="3600" dirty="0"/>
              <a:t>Christ died for all - Heb 2:9</a:t>
            </a:r>
          </a:p>
          <a:p>
            <a:pPr lvl="1"/>
            <a:r>
              <a:rPr lang="en-US" sz="3600" dirty="0"/>
              <a:t>The gospel is for all, not just for the few - Jn 3:16; Mk 16:15,16; Matt 28:19; Lk 24:46-47</a:t>
            </a:r>
          </a:p>
          <a:p>
            <a:pPr lvl="1"/>
            <a:r>
              <a:rPr lang="en-US" sz="3600" dirty="0"/>
              <a:t>He invites all to come and be saved - Matt 11:28-30; Rev 22:17</a:t>
            </a:r>
          </a:p>
          <a:p>
            <a:pPr lvl="1"/>
            <a:r>
              <a:rPr lang="en-US" sz="3600" dirty="0"/>
              <a:t>Each and all may either reject or accept His invitation - Jn 5:39-40</a:t>
            </a:r>
          </a:p>
        </p:txBody>
      </p:sp>
    </p:spTree>
    <p:extLst>
      <p:ext uri="{BB962C8B-B14F-4D97-AF65-F5344CB8AC3E}">
        <p14:creationId xmlns:p14="http://schemas.microsoft.com/office/powerpoint/2010/main" val="18663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DD69-EFC0-40CF-82FE-0CC37CC7C2D4}"/>
              </a:ext>
            </a:extLst>
          </p:cNvPr>
          <p:cNvSpPr>
            <a:spLocks noGrp="1"/>
          </p:cNvSpPr>
          <p:nvPr>
            <p:ph type="title"/>
          </p:nvPr>
        </p:nvSpPr>
        <p:spPr/>
        <p:txBody>
          <a:bodyPr>
            <a:noAutofit/>
          </a:bodyPr>
          <a:lstStyle/>
          <a:p>
            <a:r>
              <a:rPr lang="en-US" sz="4800" b="1" dirty="0"/>
              <a:t>But It Is Not Because They Could Not Know How to Enter</a:t>
            </a:r>
            <a:endParaRPr lang="en-US" sz="4800" dirty="0"/>
          </a:p>
        </p:txBody>
      </p:sp>
      <p:sp>
        <p:nvSpPr>
          <p:cNvPr id="3" name="Content Placeholder 2">
            <a:extLst>
              <a:ext uri="{FF2B5EF4-FFF2-40B4-BE49-F238E27FC236}">
                <a16:creationId xmlns:a16="http://schemas.microsoft.com/office/drawing/2014/main" id="{B058C48B-16A6-4BC2-A79D-2C6BB4600FCB}"/>
              </a:ext>
            </a:extLst>
          </p:cNvPr>
          <p:cNvSpPr>
            <a:spLocks noGrp="1"/>
          </p:cNvSpPr>
          <p:nvPr>
            <p:ph idx="1"/>
          </p:nvPr>
        </p:nvSpPr>
        <p:spPr/>
        <p:txBody>
          <a:bodyPr>
            <a:normAutofit/>
          </a:bodyPr>
          <a:lstStyle/>
          <a:p>
            <a:r>
              <a:rPr lang="en-US" sz="4000" dirty="0"/>
              <a:t>Can you imagine the Lord saying “enter,” and then making it so complicated man cannot know how to enter?</a:t>
            </a:r>
          </a:p>
          <a:p>
            <a:r>
              <a:rPr lang="en-US" sz="4000" dirty="0"/>
              <a:t>There is not one thing that:</a:t>
            </a:r>
          </a:p>
          <a:p>
            <a:r>
              <a:rPr lang="en-US" sz="4000" dirty="0"/>
              <a:t>Proof that “any man” can know and do God’s will - Jn 6:44–45; 7:17; 8:32; 13:17; Eph 5:17; 3:3-9; Matt 7:21; Lk 6:46; Rom 6:16–18</a:t>
            </a:r>
          </a:p>
        </p:txBody>
      </p:sp>
      <p:sp>
        <p:nvSpPr>
          <p:cNvPr id="4" name="Rectangle 3">
            <a:extLst>
              <a:ext uri="{FF2B5EF4-FFF2-40B4-BE49-F238E27FC236}">
                <a16:creationId xmlns:a16="http://schemas.microsoft.com/office/drawing/2014/main" id="{902317A9-798F-4CF4-A897-F44ED90576FC}"/>
              </a:ext>
            </a:extLst>
          </p:cNvPr>
          <p:cNvSpPr/>
          <p:nvPr/>
        </p:nvSpPr>
        <p:spPr>
          <a:xfrm>
            <a:off x="609600" y="4216400"/>
            <a:ext cx="10972800" cy="1943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Directs man into that way that he cannot understand, if he will try.</a:t>
            </a:r>
          </a:p>
        </p:txBody>
      </p:sp>
      <p:sp>
        <p:nvSpPr>
          <p:cNvPr id="5" name="Rectangle 4">
            <a:extLst>
              <a:ext uri="{FF2B5EF4-FFF2-40B4-BE49-F238E27FC236}">
                <a16:creationId xmlns:a16="http://schemas.microsoft.com/office/drawing/2014/main" id="{80D910EB-C047-48D3-84CB-A76BAE35AF3B}"/>
              </a:ext>
            </a:extLst>
          </p:cNvPr>
          <p:cNvSpPr/>
          <p:nvPr/>
        </p:nvSpPr>
        <p:spPr>
          <a:xfrm>
            <a:off x="609600" y="4242595"/>
            <a:ext cx="10972800" cy="1943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Directs man how to live in that way that he cannot understand, if he will try.</a:t>
            </a:r>
          </a:p>
        </p:txBody>
      </p:sp>
      <p:sp>
        <p:nvSpPr>
          <p:cNvPr id="6" name="Rectangle 5">
            <a:extLst>
              <a:ext uri="{FF2B5EF4-FFF2-40B4-BE49-F238E27FC236}">
                <a16:creationId xmlns:a16="http://schemas.microsoft.com/office/drawing/2014/main" id="{4213954B-845D-417C-92FE-DD956D0530C8}"/>
              </a:ext>
            </a:extLst>
          </p:cNvPr>
          <p:cNvSpPr/>
          <p:nvPr/>
        </p:nvSpPr>
        <p:spPr>
          <a:xfrm>
            <a:off x="609600" y="4216400"/>
            <a:ext cx="10972800" cy="1943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Man needs to know concerning salvation that he cannot understand and do, if he tries.</a:t>
            </a:r>
          </a:p>
        </p:txBody>
      </p:sp>
    </p:spTree>
    <p:extLst>
      <p:ext uri="{BB962C8B-B14F-4D97-AF65-F5344CB8AC3E}">
        <p14:creationId xmlns:p14="http://schemas.microsoft.com/office/powerpoint/2010/main" val="29339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2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edg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xit" presetSubtype="0" fill="hold" grpId="1" nodeType="clickEffect">
                                  <p:stCondLst>
                                    <p:cond delay="0"/>
                                  </p:stCondLst>
                                  <p:childTnLst>
                                    <p:animEffect transition="out" filter="wedge">
                                      <p:cBhvr>
                                        <p:cTn id="29" dur="2000"/>
                                        <p:tgtEl>
                                          <p:spTgt spid="5"/>
                                        </p:tgtEl>
                                      </p:cBhvr>
                                    </p:animEffect>
                                    <p:set>
                                      <p:cBhvr>
                                        <p:cTn id="30" dur="1" fill="hold">
                                          <p:stCondLst>
                                            <p:cond delay="1999"/>
                                          </p:stCondLst>
                                        </p:cTn>
                                        <p:tgtEl>
                                          <p:spTgt spid="5"/>
                                        </p:tgtEl>
                                        <p:attrNameLst>
                                          <p:attrName>style.visibility</p:attrName>
                                        </p:attrNameLst>
                                      </p:cBhvr>
                                      <p:to>
                                        <p:strVal val="hidden"/>
                                      </p:to>
                                    </p:set>
                                  </p:childTnLst>
                                </p:cTn>
                              </p:par>
                              <p:par>
                                <p:cTn id="31" presetID="2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edg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xit" presetSubtype="0" fill="hold" grpId="1" nodeType="clickEffect">
                                  <p:stCondLst>
                                    <p:cond delay="0"/>
                                  </p:stCondLst>
                                  <p:childTnLst>
                                    <p:animEffect transition="out" filter="wedge">
                                      <p:cBhvr>
                                        <p:cTn id="37" dur="2000"/>
                                        <p:tgtEl>
                                          <p:spTgt spid="6"/>
                                        </p:tgtEl>
                                      </p:cBhvr>
                                    </p:animEffect>
                                    <p:set>
                                      <p:cBhvr>
                                        <p:cTn id="38" dur="1" fill="hold">
                                          <p:stCondLst>
                                            <p:cond delay="1999"/>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55D04-AA94-4875-A1F9-FFCDE77FEF98}"/>
              </a:ext>
            </a:extLst>
          </p:cNvPr>
          <p:cNvSpPr>
            <a:spLocks noGrp="1"/>
          </p:cNvSpPr>
          <p:nvPr>
            <p:ph type="title"/>
          </p:nvPr>
        </p:nvSpPr>
        <p:spPr/>
        <p:txBody>
          <a:bodyPr>
            <a:noAutofit/>
          </a:bodyPr>
          <a:lstStyle/>
          <a:p>
            <a:r>
              <a:rPr lang="en-US" sz="4800" b="1" dirty="0"/>
              <a:t>Some Fail to Enter Because We Failed to Show Them the Way</a:t>
            </a:r>
            <a:endParaRPr lang="en-US" sz="4800" dirty="0"/>
          </a:p>
        </p:txBody>
      </p:sp>
      <p:sp>
        <p:nvSpPr>
          <p:cNvPr id="3" name="Content Placeholder 2">
            <a:extLst>
              <a:ext uri="{FF2B5EF4-FFF2-40B4-BE49-F238E27FC236}">
                <a16:creationId xmlns:a16="http://schemas.microsoft.com/office/drawing/2014/main" id="{6AD24773-C53C-4B00-A1BB-989C0C3BC520}"/>
              </a:ext>
            </a:extLst>
          </p:cNvPr>
          <p:cNvSpPr>
            <a:spLocks noGrp="1"/>
          </p:cNvSpPr>
          <p:nvPr>
            <p:ph idx="1"/>
          </p:nvPr>
        </p:nvSpPr>
        <p:spPr>
          <a:xfrm>
            <a:off x="609600" y="1825625"/>
            <a:ext cx="10972800" cy="4351338"/>
          </a:xfrm>
        </p:spPr>
        <p:txBody>
          <a:bodyPr>
            <a:normAutofit fontScale="92500" lnSpcReduction="20000"/>
          </a:bodyPr>
          <a:lstStyle/>
          <a:p>
            <a:r>
              <a:rPr lang="en-US" sz="4000" dirty="0"/>
              <a:t>Some seem to think that only preachers, elders, deacons and Bible class teachers are obligated to teach others.</a:t>
            </a:r>
          </a:p>
          <a:p>
            <a:r>
              <a:rPr lang="en-US" sz="4000" dirty="0"/>
              <a:t>The Bible obligates all who have the ability and the opportunity to do it.</a:t>
            </a:r>
          </a:p>
          <a:p>
            <a:r>
              <a:rPr lang="en-US" sz="4000" dirty="0"/>
              <a:t>Do you not feel the divine compulsion to show them the way?</a:t>
            </a:r>
          </a:p>
          <a:p>
            <a:r>
              <a:rPr lang="en-US" sz="4000" dirty="0"/>
              <a:t>Let us not use our text as an excuse for our own indifference!</a:t>
            </a:r>
          </a:p>
        </p:txBody>
      </p:sp>
    </p:spTree>
    <p:extLst>
      <p:ext uri="{BB962C8B-B14F-4D97-AF65-F5344CB8AC3E}">
        <p14:creationId xmlns:p14="http://schemas.microsoft.com/office/powerpoint/2010/main" val="301858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3A07-4D7D-4426-8353-082C265F6112}"/>
              </a:ext>
            </a:extLst>
          </p:cNvPr>
          <p:cNvSpPr>
            <a:spLocks noGrp="1"/>
          </p:cNvSpPr>
          <p:nvPr>
            <p:ph type="title"/>
          </p:nvPr>
        </p:nvSpPr>
        <p:spPr/>
        <p:txBody>
          <a:bodyPr>
            <a:normAutofit/>
          </a:bodyPr>
          <a:lstStyle/>
          <a:p>
            <a:r>
              <a:rPr lang="en-US" sz="4800" b="1" dirty="0"/>
              <a:t>Some Fail to Enter Because of Prejudice</a:t>
            </a:r>
            <a:endParaRPr lang="en-US" sz="4800" dirty="0"/>
          </a:p>
        </p:txBody>
      </p:sp>
      <p:sp>
        <p:nvSpPr>
          <p:cNvPr id="3" name="Content Placeholder 2">
            <a:extLst>
              <a:ext uri="{FF2B5EF4-FFF2-40B4-BE49-F238E27FC236}">
                <a16:creationId xmlns:a16="http://schemas.microsoft.com/office/drawing/2014/main" id="{46089BFC-B2E6-4FED-8ECC-5A5C23C695EB}"/>
              </a:ext>
            </a:extLst>
          </p:cNvPr>
          <p:cNvSpPr>
            <a:spLocks noGrp="1"/>
          </p:cNvSpPr>
          <p:nvPr>
            <p:ph idx="1"/>
          </p:nvPr>
        </p:nvSpPr>
        <p:spPr/>
        <p:txBody>
          <a:bodyPr>
            <a:normAutofit/>
          </a:bodyPr>
          <a:lstStyle/>
          <a:p>
            <a:r>
              <a:rPr lang="en-US" sz="4000" dirty="0"/>
              <a:t>Many have heard but their prejudice prevented their accepting and obeying it.</a:t>
            </a:r>
          </a:p>
          <a:p>
            <a:r>
              <a:rPr lang="en-US" sz="4000" dirty="0"/>
              <a:t>Prejudice:</a:t>
            </a:r>
          </a:p>
          <a:p>
            <a:r>
              <a:rPr lang="en-US" sz="4000" dirty="0"/>
              <a:t>Note some present–day examples of prejudice:</a:t>
            </a:r>
          </a:p>
          <a:p>
            <a:r>
              <a:rPr lang="en-US" sz="4000" dirty="0"/>
              <a:t>Examples of prejudice among members of the church:</a:t>
            </a:r>
          </a:p>
        </p:txBody>
      </p:sp>
      <p:sp>
        <p:nvSpPr>
          <p:cNvPr id="4" name="Rectangle 3">
            <a:extLst>
              <a:ext uri="{FF2B5EF4-FFF2-40B4-BE49-F238E27FC236}">
                <a16:creationId xmlns:a16="http://schemas.microsoft.com/office/drawing/2014/main" id="{232C41FA-197F-436F-9371-27DDED982C95}"/>
              </a:ext>
            </a:extLst>
          </p:cNvPr>
          <p:cNvSpPr/>
          <p:nvPr/>
        </p:nvSpPr>
        <p:spPr>
          <a:xfrm>
            <a:off x="609600" y="5473700"/>
            <a:ext cx="10972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“Brother So and So” teaches...</a:t>
            </a:r>
          </a:p>
        </p:txBody>
      </p:sp>
      <p:sp>
        <p:nvSpPr>
          <p:cNvPr id="5" name="Rectangle 4">
            <a:extLst>
              <a:ext uri="{FF2B5EF4-FFF2-40B4-BE49-F238E27FC236}">
                <a16:creationId xmlns:a16="http://schemas.microsoft.com/office/drawing/2014/main" id="{15503474-2282-4A2F-AEF4-FB6DB1B12D37}"/>
              </a:ext>
            </a:extLst>
          </p:cNvPr>
          <p:cNvSpPr/>
          <p:nvPr/>
        </p:nvSpPr>
        <p:spPr>
          <a:xfrm>
            <a:off x="609600" y="5473701"/>
            <a:ext cx="10972800" cy="8762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“I’d rather go to hell for doing it wrong, than for doing nothing.”</a:t>
            </a:r>
          </a:p>
        </p:txBody>
      </p:sp>
      <p:sp>
        <p:nvSpPr>
          <p:cNvPr id="6" name="Rectangle 5">
            <a:extLst>
              <a:ext uri="{FF2B5EF4-FFF2-40B4-BE49-F238E27FC236}">
                <a16:creationId xmlns:a16="http://schemas.microsoft.com/office/drawing/2014/main" id="{13A383B3-F1B0-4D80-BF38-9B4FF99C9795}"/>
              </a:ext>
            </a:extLst>
          </p:cNvPr>
          <p:cNvSpPr/>
          <p:nvPr/>
        </p:nvSpPr>
        <p:spPr>
          <a:xfrm>
            <a:off x="609600" y="5461000"/>
            <a:ext cx="10972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“We have been doing it this way for all these years.”</a:t>
            </a:r>
          </a:p>
        </p:txBody>
      </p:sp>
      <p:sp>
        <p:nvSpPr>
          <p:cNvPr id="7" name="Rectangle 6">
            <a:extLst>
              <a:ext uri="{FF2B5EF4-FFF2-40B4-BE49-F238E27FC236}">
                <a16:creationId xmlns:a16="http://schemas.microsoft.com/office/drawing/2014/main" id="{A647B46C-9F17-4F39-8D7D-6BDDA69F9093}"/>
              </a:ext>
            </a:extLst>
          </p:cNvPr>
          <p:cNvSpPr/>
          <p:nvPr/>
        </p:nvSpPr>
        <p:spPr>
          <a:xfrm>
            <a:off x="609600" y="5472903"/>
            <a:ext cx="10972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“Well, the pioneer preachers didn’t preach it that way.”</a:t>
            </a:r>
          </a:p>
        </p:txBody>
      </p:sp>
      <p:sp>
        <p:nvSpPr>
          <p:cNvPr id="8" name="Rectangle 7">
            <a:extLst>
              <a:ext uri="{FF2B5EF4-FFF2-40B4-BE49-F238E27FC236}">
                <a16:creationId xmlns:a16="http://schemas.microsoft.com/office/drawing/2014/main" id="{2C77EEEE-A70A-427F-B758-DBDCC32E83C4}"/>
              </a:ext>
            </a:extLst>
          </p:cNvPr>
          <p:cNvSpPr/>
          <p:nvPr/>
        </p:nvSpPr>
        <p:spPr>
          <a:xfrm>
            <a:off x="609600" y="5486391"/>
            <a:ext cx="10972800" cy="8747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“You know he writes for...”</a:t>
            </a:r>
          </a:p>
        </p:txBody>
      </p:sp>
      <p:sp>
        <p:nvSpPr>
          <p:cNvPr id="9" name="Rectangle 8">
            <a:extLst>
              <a:ext uri="{FF2B5EF4-FFF2-40B4-BE49-F238E27FC236}">
                <a16:creationId xmlns:a16="http://schemas.microsoft.com/office/drawing/2014/main" id="{58BE0C50-44B4-4D25-ADA0-FBDB45A3640A}"/>
              </a:ext>
            </a:extLst>
          </p:cNvPr>
          <p:cNvSpPr/>
          <p:nvPr/>
        </p:nvSpPr>
        <p:spPr>
          <a:xfrm>
            <a:off x="609600" y="5486391"/>
            <a:ext cx="10972800" cy="876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“Well, I’ve heard that he believes...”</a:t>
            </a:r>
          </a:p>
        </p:txBody>
      </p:sp>
      <p:sp>
        <p:nvSpPr>
          <p:cNvPr id="10" name="Rectangle 9">
            <a:extLst>
              <a:ext uri="{FF2B5EF4-FFF2-40B4-BE49-F238E27FC236}">
                <a16:creationId xmlns:a16="http://schemas.microsoft.com/office/drawing/2014/main" id="{636469CA-DE38-4030-8282-D56F39A16670}"/>
              </a:ext>
            </a:extLst>
          </p:cNvPr>
          <p:cNvSpPr/>
          <p:nvPr/>
        </p:nvSpPr>
        <p:spPr>
          <a:xfrm>
            <a:off x="609600" y="4419600"/>
            <a:ext cx="10972800" cy="104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“What’s good enough for my parents is good enough for me.”</a:t>
            </a:r>
          </a:p>
        </p:txBody>
      </p:sp>
      <p:sp>
        <p:nvSpPr>
          <p:cNvPr id="11" name="Rectangle 10">
            <a:extLst>
              <a:ext uri="{FF2B5EF4-FFF2-40B4-BE49-F238E27FC236}">
                <a16:creationId xmlns:a16="http://schemas.microsoft.com/office/drawing/2014/main" id="{1AA34F12-C305-41E9-9866-9DFA7E93C744}"/>
              </a:ext>
            </a:extLst>
          </p:cNvPr>
          <p:cNvSpPr/>
          <p:nvPr/>
        </p:nvSpPr>
        <p:spPr>
          <a:xfrm>
            <a:off x="609600" y="4407697"/>
            <a:ext cx="10972800" cy="104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“If my parents didn’t go to heaven then I don’t want to go.”</a:t>
            </a:r>
          </a:p>
        </p:txBody>
      </p:sp>
      <p:sp>
        <p:nvSpPr>
          <p:cNvPr id="12" name="Rectangle 11">
            <a:extLst>
              <a:ext uri="{FF2B5EF4-FFF2-40B4-BE49-F238E27FC236}">
                <a16:creationId xmlns:a16="http://schemas.microsoft.com/office/drawing/2014/main" id="{7940B046-5905-41ED-AEE1-559A10530CA8}"/>
              </a:ext>
            </a:extLst>
          </p:cNvPr>
          <p:cNvSpPr/>
          <p:nvPr/>
        </p:nvSpPr>
        <p:spPr>
          <a:xfrm>
            <a:off x="609600" y="4407697"/>
            <a:ext cx="10972800" cy="1053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“It makes no difference.”</a:t>
            </a:r>
          </a:p>
        </p:txBody>
      </p:sp>
      <p:sp>
        <p:nvSpPr>
          <p:cNvPr id="13" name="Rectangle 12">
            <a:extLst>
              <a:ext uri="{FF2B5EF4-FFF2-40B4-BE49-F238E27FC236}">
                <a16:creationId xmlns:a16="http://schemas.microsoft.com/office/drawing/2014/main" id="{56676A2F-0665-463C-846D-DC991E9A906B}"/>
              </a:ext>
            </a:extLst>
          </p:cNvPr>
          <p:cNvSpPr/>
          <p:nvPr/>
        </p:nvSpPr>
        <p:spPr>
          <a:xfrm>
            <a:off x="609600" y="4419600"/>
            <a:ext cx="10972800" cy="104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“Water salvation, water dogs, tadpoles, mosquito, water is not the savior, there is no power in the water.”</a:t>
            </a:r>
          </a:p>
        </p:txBody>
      </p:sp>
      <p:sp>
        <p:nvSpPr>
          <p:cNvPr id="14" name="Rectangle 13">
            <a:extLst>
              <a:ext uri="{FF2B5EF4-FFF2-40B4-BE49-F238E27FC236}">
                <a16:creationId xmlns:a16="http://schemas.microsoft.com/office/drawing/2014/main" id="{DD74BFE5-26B6-4856-9066-C5E6836C4D7D}"/>
              </a:ext>
            </a:extLst>
          </p:cNvPr>
          <p:cNvSpPr/>
          <p:nvPr/>
        </p:nvSpPr>
        <p:spPr>
          <a:xfrm>
            <a:off x="609600" y="4395794"/>
            <a:ext cx="10972800" cy="1053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“Anyone who says you must be baptized to be saved is a liar or is preaching a lie.”</a:t>
            </a:r>
          </a:p>
        </p:txBody>
      </p:sp>
      <p:sp>
        <p:nvSpPr>
          <p:cNvPr id="15" name="Rectangle 14">
            <a:extLst>
              <a:ext uri="{FF2B5EF4-FFF2-40B4-BE49-F238E27FC236}">
                <a16:creationId xmlns:a16="http://schemas.microsoft.com/office/drawing/2014/main" id="{60EF4657-C574-41B7-8970-FCB3C70824E7}"/>
              </a:ext>
            </a:extLst>
          </p:cNvPr>
          <p:cNvSpPr/>
          <p:nvPr/>
        </p:nvSpPr>
        <p:spPr>
          <a:xfrm>
            <a:off x="609600" y="4418811"/>
            <a:ext cx="10972800" cy="1007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“Church isn’t essential to salvation—Church is not the Savior.”</a:t>
            </a:r>
          </a:p>
        </p:txBody>
      </p:sp>
      <p:sp>
        <p:nvSpPr>
          <p:cNvPr id="16" name="Rectangle 15">
            <a:extLst>
              <a:ext uri="{FF2B5EF4-FFF2-40B4-BE49-F238E27FC236}">
                <a16:creationId xmlns:a16="http://schemas.microsoft.com/office/drawing/2014/main" id="{847D2D83-BEFD-458D-8E70-3847E3D5BFC8}"/>
              </a:ext>
            </a:extLst>
          </p:cNvPr>
          <p:cNvSpPr/>
          <p:nvPr/>
        </p:nvSpPr>
        <p:spPr>
          <a:xfrm>
            <a:off x="609600" y="3569677"/>
            <a:ext cx="10972800" cy="1318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Is “pre–judgment without due examination.”</a:t>
            </a:r>
          </a:p>
        </p:txBody>
      </p:sp>
      <p:sp>
        <p:nvSpPr>
          <p:cNvPr id="17" name="Rectangle 16">
            <a:extLst>
              <a:ext uri="{FF2B5EF4-FFF2-40B4-BE49-F238E27FC236}">
                <a16:creationId xmlns:a16="http://schemas.microsoft.com/office/drawing/2014/main" id="{2516FBE3-88D1-4641-9C38-25D2F5590965}"/>
              </a:ext>
            </a:extLst>
          </p:cNvPr>
          <p:cNvSpPr/>
          <p:nvPr/>
        </p:nvSpPr>
        <p:spPr>
          <a:xfrm>
            <a:off x="609600" y="3562898"/>
            <a:ext cx="10972800" cy="1318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It may be either in favor of or opposed to.</a:t>
            </a:r>
          </a:p>
        </p:txBody>
      </p:sp>
      <p:sp>
        <p:nvSpPr>
          <p:cNvPr id="18" name="Rectangle 17">
            <a:extLst>
              <a:ext uri="{FF2B5EF4-FFF2-40B4-BE49-F238E27FC236}">
                <a16:creationId xmlns:a16="http://schemas.microsoft.com/office/drawing/2014/main" id="{E1B077D0-C64D-4FE4-8FD5-FC6992B563E3}"/>
              </a:ext>
            </a:extLst>
          </p:cNvPr>
          <p:cNvSpPr/>
          <p:nvPr/>
        </p:nvSpPr>
        <p:spPr>
          <a:xfrm>
            <a:off x="609600" y="3512624"/>
            <a:ext cx="10972800" cy="1382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“In religion prejudice amounts to an opinion usually unfavorable formed before a careful examination.”</a:t>
            </a:r>
          </a:p>
        </p:txBody>
      </p:sp>
      <p:sp>
        <p:nvSpPr>
          <p:cNvPr id="19" name="Rectangle 18">
            <a:extLst>
              <a:ext uri="{FF2B5EF4-FFF2-40B4-BE49-F238E27FC236}">
                <a16:creationId xmlns:a16="http://schemas.microsoft.com/office/drawing/2014/main" id="{51A1972B-91D3-4693-943A-FF60FF621140}"/>
              </a:ext>
            </a:extLst>
          </p:cNvPr>
          <p:cNvSpPr/>
          <p:nvPr/>
        </p:nvSpPr>
        <p:spPr>
          <a:xfrm>
            <a:off x="609600" y="3528469"/>
            <a:ext cx="10972800" cy="13668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It is a serious evil which:</a:t>
            </a:r>
          </a:p>
        </p:txBody>
      </p:sp>
      <p:sp>
        <p:nvSpPr>
          <p:cNvPr id="20" name="Rectangle 19">
            <a:extLst>
              <a:ext uri="{FF2B5EF4-FFF2-40B4-BE49-F238E27FC236}">
                <a16:creationId xmlns:a16="http://schemas.microsoft.com/office/drawing/2014/main" id="{468BF7E8-7C91-466F-A60C-98776ECB5251}"/>
              </a:ext>
            </a:extLst>
          </p:cNvPr>
          <p:cNvSpPr/>
          <p:nvPr/>
        </p:nvSpPr>
        <p:spPr>
          <a:xfrm>
            <a:off x="609600" y="4523188"/>
            <a:ext cx="10972800" cy="917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Causes disrespect, anger and mockery - Acts 7:57; 17:32; 22:22</a:t>
            </a:r>
          </a:p>
        </p:txBody>
      </p:sp>
      <p:sp>
        <p:nvSpPr>
          <p:cNvPr id="21" name="Rectangle 20">
            <a:extLst>
              <a:ext uri="{FF2B5EF4-FFF2-40B4-BE49-F238E27FC236}">
                <a16:creationId xmlns:a16="http://schemas.microsoft.com/office/drawing/2014/main" id="{BCBC8DE3-06E4-4818-9718-F5C10FFC71D7}"/>
              </a:ext>
            </a:extLst>
          </p:cNvPr>
          <p:cNvSpPr/>
          <p:nvPr/>
        </p:nvSpPr>
        <p:spPr>
          <a:xfrm>
            <a:off x="609600" y="4481944"/>
            <a:ext cx="10972800" cy="967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Closes ones’ eyes against the truth - Matt 13:15</a:t>
            </a:r>
          </a:p>
        </p:txBody>
      </p:sp>
      <p:sp>
        <p:nvSpPr>
          <p:cNvPr id="22" name="Rectangle 21">
            <a:extLst>
              <a:ext uri="{FF2B5EF4-FFF2-40B4-BE49-F238E27FC236}">
                <a16:creationId xmlns:a16="http://schemas.microsoft.com/office/drawing/2014/main" id="{5C04B8A2-25CB-475B-96CA-A581CF425683}"/>
              </a:ext>
            </a:extLst>
          </p:cNvPr>
          <p:cNvSpPr/>
          <p:nvPr/>
        </p:nvSpPr>
        <p:spPr>
          <a:xfrm>
            <a:off x="609600" y="4457535"/>
            <a:ext cx="10972800" cy="956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Makes men dishonest - Matt 28:11-15</a:t>
            </a:r>
          </a:p>
        </p:txBody>
      </p:sp>
      <p:sp>
        <p:nvSpPr>
          <p:cNvPr id="23" name="Rectangle 22">
            <a:extLst>
              <a:ext uri="{FF2B5EF4-FFF2-40B4-BE49-F238E27FC236}">
                <a16:creationId xmlns:a16="http://schemas.microsoft.com/office/drawing/2014/main" id="{D62B6CF5-F8E9-42E4-8344-E115E8EEEAFE}"/>
              </a:ext>
            </a:extLst>
          </p:cNvPr>
          <p:cNvSpPr/>
          <p:nvPr/>
        </p:nvSpPr>
        <p:spPr>
          <a:xfrm>
            <a:off x="609600" y="4485568"/>
            <a:ext cx="10972800" cy="973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Crucified Christ - Matt 27:19-25</a:t>
            </a:r>
          </a:p>
        </p:txBody>
      </p:sp>
      <p:sp>
        <p:nvSpPr>
          <p:cNvPr id="24" name="Rectangle 23">
            <a:extLst>
              <a:ext uri="{FF2B5EF4-FFF2-40B4-BE49-F238E27FC236}">
                <a16:creationId xmlns:a16="http://schemas.microsoft.com/office/drawing/2014/main" id="{6BC0EFD6-DD34-4FB3-9BAD-EADB8730F3DC}"/>
              </a:ext>
            </a:extLst>
          </p:cNvPr>
          <p:cNvSpPr/>
          <p:nvPr/>
        </p:nvSpPr>
        <p:spPr>
          <a:xfrm>
            <a:off x="609600" y="4497276"/>
            <a:ext cx="10972800" cy="9498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Prevents people today from being saved</a:t>
            </a:r>
          </a:p>
        </p:txBody>
      </p:sp>
    </p:spTree>
    <p:extLst>
      <p:ext uri="{BB962C8B-B14F-4D97-AF65-F5344CB8AC3E}">
        <p14:creationId xmlns:p14="http://schemas.microsoft.com/office/powerpoint/2010/main" val="1979090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edge">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par>
                                <p:cTn id="23" presetID="2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edge">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xit" presetSubtype="0" fill="hold" grpId="1" nodeType="clickEffect">
                                  <p:stCondLst>
                                    <p:cond delay="0"/>
                                  </p:stCondLst>
                                  <p:childTnLst>
                                    <p:animEffect transition="out" filter="wedge">
                                      <p:cBhvr>
                                        <p:cTn id="29" dur="2000"/>
                                        <p:tgtEl>
                                          <p:spTgt spid="17"/>
                                        </p:tgtEl>
                                      </p:cBhvr>
                                    </p:animEffect>
                                    <p:set>
                                      <p:cBhvr>
                                        <p:cTn id="30" dur="1" fill="hold">
                                          <p:stCondLst>
                                            <p:cond delay="1999"/>
                                          </p:stCondLst>
                                        </p:cTn>
                                        <p:tgtEl>
                                          <p:spTgt spid="17"/>
                                        </p:tgtEl>
                                        <p:attrNameLst>
                                          <p:attrName>style.visibility</p:attrName>
                                        </p:attrNameLst>
                                      </p:cBhvr>
                                      <p:to>
                                        <p:strVal val="hidden"/>
                                      </p:to>
                                    </p:set>
                                  </p:childTnLst>
                                </p:cTn>
                              </p:par>
                              <p:par>
                                <p:cTn id="31" presetID="2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edge">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0" presetClass="exit" presetSubtype="0" fill="hold" grpId="1" nodeType="clickEffect">
                                  <p:stCondLst>
                                    <p:cond delay="0"/>
                                  </p:stCondLst>
                                  <p:childTnLst>
                                    <p:animEffect transition="out" filter="wedge">
                                      <p:cBhvr>
                                        <p:cTn id="37" dur="2000"/>
                                        <p:tgtEl>
                                          <p:spTgt spid="18"/>
                                        </p:tgtEl>
                                      </p:cBhvr>
                                    </p:animEffect>
                                    <p:set>
                                      <p:cBhvr>
                                        <p:cTn id="38" dur="1" fill="hold">
                                          <p:stCondLst>
                                            <p:cond delay="1999"/>
                                          </p:stCondLst>
                                        </p:cTn>
                                        <p:tgtEl>
                                          <p:spTgt spid="18"/>
                                        </p:tgtEl>
                                        <p:attrNameLst>
                                          <p:attrName>style.visibility</p:attrName>
                                        </p:attrNameLst>
                                      </p:cBhvr>
                                      <p:to>
                                        <p:strVal val="hidden"/>
                                      </p:to>
                                    </p:set>
                                  </p:childTnLst>
                                </p:cTn>
                              </p:par>
                              <p:par>
                                <p:cTn id="39" presetID="2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edge">
                                      <p:cBhvr>
                                        <p:cTn id="41" dur="2000"/>
                                        <p:tgtEl>
                                          <p:spTgt spid="19"/>
                                        </p:tgtEl>
                                      </p:cBhvr>
                                    </p:animEffect>
                                  </p:childTnLst>
                                </p:cTn>
                              </p:par>
                              <p:par>
                                <p:cTn id="42" presetID="5" presetClass="entr" presetSubtype="10" fill="hold" grpId="0" nodeType="withEffect">
                                  <p:stCondLst>
                                    <p:cond delay="2000"/>
                                  </p:stCondLst>
                                  <p:childTnLst>
                                    <p:set>
                                      <p:cBhvr>
                                        <p:cTn id="43" dur="1" fill="hold">
                                          <p:stCondLst>
                                            <p:cond delay="0"/>
                                          </p:stCondLst>
                                        </p:cTn>
                                        <p:tgtEl>
                                          <p:spTgt spid="20"/>
                                        </p:tgtEl>
                                        <p:attrNameLst>
                                          <p:attrName>style.visibility</p:attrName>
                                        </p:attrNameLst>
                                      </p:cBhvr>
                                      <p:to>
                                        <p:strVal val="visible"/>
                                      </p:to>
                                    </p:set>
                                    <p:animEffect transition="in" filter="checkerboard(across)">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par>
                                <p:cTn id="50" presetID="5" presetClass="entr" presetSubtype="1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1" nodeType="clickEffect">
                                  <p:stCondLst>
                                    <p:cond delay="0"/>
                                  </p:stCondLst>
                                  <p:childTnLst>
                                    <p:animEffect transition="out" filter="checkerboard(across)">
                                      <p:cBhvr>
                                        <p:cTn id="56" dur="500"/>
                                        <p:tgtEl>
                                          <p:spTgt spid="21"/>
                                        </p:tgtEl>
                                      </p:cBhvr>
                                    </p:animEffect>
                                    <p:set>
                                      <p:cBhvr>
                                        <p:cTn id="57" dur="1" fill="hold">
                                          <p:stCondLst>
                                            <p:cond delay="499"/>
                                          </p:stCondLst>
                                        </p:cTn>
                                        <p:tgtEl>
                                          <p:spTgt spid="21"/>
                                        </p:tgtEl>
                                        <p:attrNameLst>
                                          <p:attrName>style.visibility</p:attrName>
                                        </p:attrNameLst>
                                      </p:cBhvr>
                                      <p:to>
                                        <p:strVal val="hidden"/>
                                      </p:to>
                                    </p:set>
                                  </p:childTnLst>
                                </p:cTn>
                              </p:par>
                              <p:par>
                                <p:cTn id="58" presetID="5" presetClass="entr" presetSubtype="1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checkerboard(across)">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xit" presetSubtype="10" fill="hold" grpId="2" nodeType="clickEffect">
                                  <p:stCondLst>
                                    <p:cond delay="0"/>
                                  </p:stCondLst>
                                  <p:childTnLst>
                                    <p:animEffect transition="out" filter="checkerboard(across)">
                                      <p:cBhvr>
                                        <p:cTn id="64" dur="500"/>
                                        <p:tgtEl>
                                          <p:spTgt spid="22"/>
                                        </p:tgtEl>
                                      </p:cBhvr>
                                    </p:animEffect>
                                    <p:set>
                                      <p:cBhvr>
                                        <p:cTn id="65" dur="1" fill="hold">
                                          <p:stCondLst>
                                            <p:cond delay="499"/>
                                          </p:stCondLst>
                                        </p:cTn>
                                        <p:tgtEl>
                                          <p:spTgt spid="22"/>
                                        </p:tgtEl>
                                        <p:attrNameLst>
                                          <p:attrName>style.visibility</p:attrName>
                                        </p:attrNameLst>
                                      </p:cBhvr>
                                      <p:to>
                                        <p:strVal val="hidden"/>
                                      </p:to>
                                    </p:set>
                                  </p:childTnLst>
                                </p:cTn>
                              </p:par>
                              <p:par>
                                <p:cTn id="66" presetID="5" presetClass="entr" presetSubtype="1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checkerboard(across)">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23"/>
                                        </p:tgtEl>
                                      </p:cBhvr>
                                    </p:animEffect>
                                    <p:set>
                                      <p:cBhvr>
                                        <p:cTn id="73" dur="1" fill="hold">
                                          <p:stCondLst>
                                            <p:cond delay="499"/>
                                          </p:stCondLst>
                                        </p:cTn>
                                        <p:tgtEl>
                                          <p:spTgt spid="23"/>
                                        </p:tgtEl>
                                        <p:attrNameLst>
                                          <p:attrName>style.visibility</p:attrName>
                                        </p:attrNameLst>
                                      </p:cBhvr>
                                      <p:to>
                                        <p:strVal val="hidden"/>
                                      </p:to>
                                    </p:set>
                                  </p:childTnLst>
                                </p:cTn>
                              </p:par>
                              <p:par>
                                <p:cTn id="74" presetID="5" presetClass="entr" presetSubtype="1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heckerboard(across)">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xit" presetSubtype="10" fill="hold" grpId="1" nodeType="clickEffect">
                                  <p:stCondLst>
                                    <p:cond delay="0"/>
                                  </p:stCondLst>
                                  <p:childTnLst>
                                    <p:animEffect transition="out" filter="checkerboard(across)">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cTn>
                              </p:par>
                              <p:par>
                                <p:cTn id="82" presetID="20" presetClass="exit" presetSubtype="0" fill="hold" grpId="1" nodeType="withEffect">
                                  <p:stCondLst>
                                    <p:cond delay="0"/>
                                  </p:stCondLst>
                                  <p:childTnLst>
                                    <p:animEffect transition="out" filter="wedge">
                                      <p:cBhvr>
                                        <p:cTn id="83" dur="2000"/>
                                        <p:tgtEl>
                                          <p:spTgt spid="19"/>
                                        </p:tgtEl>
                                      </p:cBhvr>
                                    </p:animEffect>
                                    <p:set>
                                      <p:cBhvr>
                                        <p:cTn id="84" dur="1" fill="hold">
                                          <p:stCondLst>
                                            <p:cond delay="1999"/>
                                          </p:stCondLst>
                                        </p:cTn>
                                        <p:tgtEl>
                                          <p:spTgt spid="19"/>
                                        </p:tgtEl>
                                        <p:attrNameLst>
                                          <p:attrName>style.visibility</p:attrName>
                                        </p:attrNameLst>
                                      </p:cBhvr>
                                      <p:to>
                                        <p:strVal val="hidden"/>
                                      </p:to>
                                    </p:set>
                                  </p:childTnLst>
                                </p:cTn>
                              </p:par>
                              <p:par>
                                <p:cTn id="85" presetID="1" presetClass="entr" presetSubtype="0" fill="hold" nodeType="withEffect">
                                  <p:stCondLst>
                                    <p:cond delay="0"/>
                                  </p:stCondLst>
                                  <p:childTnLst>
                                    <p:set>
                                      <p:cBhvr>
                                        <p:cTn id="8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0"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edge">
                                      <p:cBhvr>
                                        <p:cTn id="91" dur="20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20" presetClass="exit" presetSubtype="0" fill="hold" grpId="1" nodeType="clickEffect">
                                  <p:stCondLst>
                                    <p:cond delay="0"/>
                                  </p:stCondLst>
                                  <p:childTnLst>
                                    <p:animEffect transition="out" filter="wedge">
                                      <p:cBhvr>
                                        <p:cTn id="95" dur="2000"/>
                                        <p:tgtEl>
                                          <p:spTgt spid="10"/>
                                        </p:tgtEl>
                                      </p:cBhvr>
                                    </p:animEffect>
                                    <p:set>
                                      <p:cBhvr>
                                        <p:cTn id="96" dur="1" fill="hold">
                                          <p:stCondLst>
                                            <p:cond delay="1999"/>
                                          </p:stCondLst>
                                        </p:cTn>
                                        <p:tgtEl>
                                          <p:spTgt spid="10"/>
                                        </p:tgtEl>
                                        <p:attrNameLst>
                                          <p:attrName>style.visibility</p:attrName>
                                        </p:attrNameLst>
                                      </p:cBhvr>
                                      <p:to>
                                        <p:strVal val="hidden"/>
                                      </p:to>
                                    </p:set>
                                  </p:childTnLst>
                                </p:cTn>
                              </p:par>
                              <p:par>
                                <p:cTn id="97" presetID="20" presetClass="entr" presetSubtype="0" fill="hold" grpId="0" nodeType="with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edge">
                                      <p:cBhvr>
                                        <p:cTn id="99" dur="2000"/>
                                        <p:tgtEl>
                                          <p:spTgt spid="11"/>
                                        </p:tgtEl>
                                      </p:cBhvr>
                                    </p:animEffect>
                                  </p:childTnLst>
                                </p:cTn>
                              </p:par>
                            </p:childTnLst>
                          </p:cTn>
                        </p:par>
                      </p:childTnLst>
                    </p:cTn>
                  </p:par>
                  <p:par>
                    <p:cTn id="100" fill="hold">
                      <p:stCondLst>
                        <p:cond delay="indefinite"/>
                      </p:stCondLst>
                      <p:childTnLst>
                        <p:par>
                          <p:cTn id="101" fill="hold">
                            <p:stCondLst>
                              <p:cond delay="0"/>
                            </p:stCondLst>
                            <p:childTnLst>
                              <p:par>
                                <p:cTn id="102" presetID="20" presetClass="exit" presetSubtype="0" fill="hold" grpId="1" nodeType="clickEffect">
                                  <p:stCondLst>
                                    <p:cond delay="0"/>
                                  </p:stCondLst>
                                  <p:childTnLst>
                                    <p:animEffect transition="out" filter="wedge">
                                      <p:cBhvr>
                                        <p:cTn id="103" dur="2000"/>
                                        <p:tgtEl>
                                          <p:spTgt spid="11"/>
                                        </p:tgtEl>
                                      </p:cBhvr>
                                    </p:animEffect>
                                    <p:set>
                                      <p:cBhvr>
                                        <p:cTn id="104" dur="1" fill="hold">
                                          <p:stCondLst>
                                            <p:cond delay="1999"/>
                                          </p:stCondLst>
                                        </p:cTn>
                                        <p:tgtEl>
                                          <p:spTgt spid="11"/>
                                        </p:tgtEl>
                                        <p:attrNameLst>
                                          <p:attrName>style.visibility</p:attrName>
                                        </p:attrNameLst>
                                      </p:cBhvr>
                                      <p:to>
                                        <p:strVal val="hidden"/>
                                      </p:to>
                                    </p:set>
                                  </p:childTnLst>
                                </p:cTn>
                              </p:par>
                              <p:par>
                                <p:cTn id="105" presetID="20" presetClass="entr" presetSubtype="0" fill="hold" grpId="0" nodeType="with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edge">
                                      <p:cBhvr>
                                        <p:cTn id="107" dur="2000"/>
                                        <p:tgtEl>
                                          <p:spTgt spid="12"/>
                                        </p:tgtEl>
                                      </p:cBhvr>
                                    </p:animEffect>
                                  </p:childTnLst>
                                </p:cTn>
                              </p:par>
                            </p:childTnLst>
                          </p:cTn>
                        </p:par>
                      </p:childTnLst>
                    </p:cTn>
                  </p:par>
                  <p:par>
                    <p:cTn id="108" fill="hold">
                      <p:stCondLst>
                        <p:cond delay="indefinite"/>
                      </p:stCondLst>
                      <p:childTnLst>
                        <p:par>
                          <p:cTn id="109" fill="hold">
                            <p:stCondLst>
                              <p:cond delay="0"/>
                            </p:stCondLst>
                            <p:childTnLst>
                              <p:par>
                                <p:cTn id="110" presetID="20" presetClass="exit" presetSubtype="0" fill="hold" grpId="1" nodeType="clickEffect">
                                  <p:stCondLst>
                                    <p:cond delay="0"/>
                                  </p:stCondLst>
                                  <p:childTnLst>
                                    <p:animEffect transition="out" filter="wedge">
                                      <p:cBhvr>
                                        <p:cTn id="111" dur="2000"/>
                                        <p:tgtEl>
                                          <p:spTgt spid="12"/>
                                        </p:tgtEl>
                                      </p:cBhvr>
                                    </p:animEffect>
                                    <p:set>
                                      <p:cBhvr>
                                        <p:cTn id="112" dur="1" fill="hold">
                                          <p:stCondLst>
                                            <p:cond delay="1999"/>
                                          </p:stCondLst>
                                        </p:cTn>
                                        <p:tgtEl>
                                          <p:spTgt spid="12"/>
                                        </p:tgtEl>
                                        <p:attrNameLst>
                                          <p:attrName>style.visibility</p:attrName>
                                        </p:attrNameLst>
                                      </p:cBhvr>
                                      <p:to>
                                        <p:strVal val="hidden"/>
                                      </p:to>
                                    </p:set>
                                  </p:childTnLst>
                                </p:cTn>
                              </p:par>
                              <p:par>
                                <p:cTn id="113" presetID="20" presetClass="entr" presetSubtype="0" fill="hold" grpId="0" nodeType="with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wedge">
                                      <p:cBhvr>
                                        <p:cTn id="115" dur="2000"/>
                                        <p:tgtEl>
                                          <p:spTgt spid="13"/>
                                        </p:tgtEl>
                                      </p:cBhvr>
                                    </p:animEffect>
                                  </p:childTnLst>
                                </p:cTn>
                              </p:par>
                            </p:childTnLst>
                          </p:cTn>
                        </p:par>
                      </p:childTnLst>
                    </p:cTn>
                  </p:par>
                  <p:par>
                    <p:cTn id="116" fill="hold">
                      <p:stCondLst>
                        <p:cond delay="indefinite"/>
                      </p:stCondLst>
                      <p:childTnLst>
                        <p:par>
                          <p:cTn id="117" fill="hold">
                            <p:stCondLst>
                              <p:cond delay="0"/>
                            </p:stCondLst>
                            <p:childTnLst>
                              <p:par>
                                <p:cTn id="118" presetID="20" presetClass="exit" presetSubtype="0" fill="hold" grpId="1" nodeType="clickEffect">
                                  <p:stCondLst>
                                    <p:cond delay="0"/>
                                  </p:stCondLst>
                                  <p:childTnLst>
                                    <p:animEffect transition="out" filter="wedge">
                                      <p:cBhvr>
                                        <p:cTn id="119" dur="2000"/>
                                        <p:tgtEl>
                                          <p:spTgt spid="13"/>
                                        </p:tgtEl>
                                      </p:cBhvr>
                                    </p:animEffect>
                                    <p:set>
                                      <p:cBhvr>
                                        <p:cTn id="120" dur="1" fill="hold">
                                          <p:stCondLst>
                                            <p:cond delay="1999"/>
                                          </p:stCondLst>
                                        </p:cTn>
                                        <p:tgtEl>
                                          <p:spTgt spid="13"/>
                                        </p:tgtEl>
                                        <p:attrNameLst>
                                          <p:attrName>style.visibility</p:attrName>
                                        </p:attrNameLst>
                                      </p:cBhvr>
                                      <p:to>
                                        <p:strVal val="hidden"/>
                                      </p:to>
                                    </p:set>
                                  </p:childTnLst>
                                </p:cTn>
                              </p:par>
                              <p:par>
                                <p:cTn id="121" presetID="20" presetClass="entr" presetSubtype="0" fill="hold" grpId="0"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wedge">
                                      <p:cBhvr>
                                        <p:cTn id="123" dur="2000"/>
                                        <p:tgtEl>
                                          <p:spTgt spid="14"/>
                                        </p:tgtEl>
                                      </p:cBhvr>
                                    </p:animEffect>
                                  </p:childTnLst>
                                </p:cTn>
                              </p:par>
                            </p:childTnLst>
                          </p:cTn>
                        </p:par>
                      </p:childTnLst>
                    </p:cTn>
                  </p:par>
                  <p:par>
                    <p:cTn id="124" fill="hold">
                      <p:stCondLst>
                        <p:cond delay="indefinite"/>
                      </p:stCondLst>
                      <p:childTnLst>
                        <p:par>
                          <p:cTn id="125" fill="hold">
                            <p:stCondLst>
                              <p:cond delay="0"/>
                            </p:stCondLst>
                            <p:childTnLst>
                              <p:par>
                                <p:cTn id="126" presetID="20" presetClass="exit" presetSubtype="0" fill="hold" grpId="1" nodeType="clickEffect">
                                  <p:stCondLst>
                                    <p:cond delay="0"/>
                                  </p:stCondLst>
                                  <p:childTnLst>
                                    <p:animEffect transition="out" filter="wedge">
                                      <p:cBhvr>
                                        <p:cTn id="127" dur="2000"/>
                                        <p:tgtEl>
                                          <p:spTgt spid="14"/>
                                        </p:tgtEl>
                                      </p:cBhvr>
                                    </p:animEffect>
                                    <p:set>
                                      <p:cBhvr>
                                        <p:cTn id="128" dur="1" fill="hold">
                                          <p:stCondLst>
                                            <p:cond delay="1999"/>
                                          </p:stCondLst>
                                        </p:cTn>
                                        <p:tgtEl>
                                          <p:spTgt spid="14"/>
                                        </p:tgtEl>
                                        <p:attrNameLst>
                                          <p:attrName>style.visibility</p:attrName>
                                        </p:attrNameLst>
                                      </p:cBhvr>
                                      <p:to>
                                        <p:strVal val="hidden"/>
                                      </p:to>
                                    </p:set>
                                  </p:childTnLst>
                                </p:cTn>
                              </p:par>
                              <p:par>
                                <p:cTn id="129" presetID="20" presetClass="entr" presetSubtype="0" fill="hold" grpId="0" nodeType="withEffect">
                                  <p:stCondLst>
                                    <p:cond delay="0"/>
                                  </p:stCondLst>
                                  <p:childTnLst>
                                    <p:set>
                                      <p:cBhvr>
                                        <p:cTn id="130" dur="1" fill="hold">
                                          <p:stCondLst>
                                            <p:cond delay="0"/>
                                          </p:stCondLst>
                                        </p:cTn>
                                        <p:tgtEl>
                                          <p:spTgt spid="15"/>
                                        </p:tgtEl>
                                        <p:attrNameLst>
                                          <p:attrName>style.visibility</p:attrName>
                                        </p:attrNameLst>
                                      </p:cBhvr>
                                      <p:to>
                                        <p:strVal val="visible"/>
                                      </p:to>
                                    </p:set>
                                    <p:animEffect transition="in" filter="wedge">
                                      <p:cBhvr>
                                        <p:cTn id="131" dur="2000"/>
                                        <p:tgtEl>
                                          <p:spTgt spid="15"/>
                                        </p:tgtEl>
                                      </p:cBhvr>
                                    </p:animEffect>
                                  </p:childTnLst>
                                </p:cTn>
                              </p:par>
                            </p:childTnLst>
                          </p:cTn>
                        </p:par>
                      </p:childTnLst>
                    </p:cTn>
                  </p:par>
                  <p:par>
                    <p:cTn id="132" fill="hold">
                      <p:stCondLst>
                        <p:cond delay="indefinite"/>
                      </p:stCondLst>
                      <p:childTnLst>
                        <p:par>
                          <p:cTn id="133" fill="hold">
                            <p:stCondLst>
                              <p:cond delay="0"/>
                            </p:stCondLst>
                            <p:childTnLst>
                              <p:par>
                                <p:cTn id="134" presetID="20" presetClass="exit" presetSubtype="0" fill="hold" grpId="1" nodeType="clickEffect">
                                  <p:stCondLst>
                                    <p:cond delay="0"/>
                                  </p:stCondLst>
                                  <p:childTnLst>
                                    <p:animEffect transition="out" filter="wedge">
                                      <p:cBhvr>
                                        <p:cTn id="135" dur="2000"/>
                                        <p:tgtEl>
                                          <p:spTgt spid="15"/>
                                        </p:tgtEl>
                                      </p:cBhvr>
                                    </p:animEffect>
                                    <p:set>
                                      <p:cBhvr>
                                        <p:cTn id="136" dur="1" fill="hold">
                                          <p:stCondLst>
                                            <p:cond delay="1999"/>
                                          </p:stCondLst>
                                        </p:cTn>
                                        <p:tgtEl>
                                          <p:spTgt spid="15"/>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0" presetClass="entr" presetSubtype="0" fill="hold" grpId="0" nodeType="clickEffect">
                                  <p:stCondLst>
                                    <p:cond delay="0"/>
                                  </p:stCondLst>
                                  <p:childTnLst>
                                    <p:set>
                                      <p:cBhvr>
                                        <p:cTn id="142" dur="1" fill="hold">
                                          <p:stCondLst>
                                            <p:cond delay="0"/>
                                          </p:stCondLst>
                                        </p:cTn>
                                        <p:tgtEl>
                                          <p:spTgt spid="4"/>
                                        </p:tgtEl>
                                        <p:attrNameLst>
                                          <p:attrName>style.visibility</p:attrName>
                                        </p:attrNameLst>
                                      </p:cBhvr>
                                      <p:to>
                                        <p:strVal val="visible"/>
                                      </p:to>
                                    </p:set>
                                    <p:animEffect transition="in" filter="wedge">
                                      <p:cBhvr>
                                        <p:cTn id="143" dur="2000"/>
                                        <p:tgtEl>
                                          <p:spTgt spid="4"/>
                                        </p:tgtEl>
                                      </p:cBhvr>
                                    </p:animEffect>
                                  </p:childTnLst>
                                </p:cTn>
                              </p:par>
                            </p:childTnLst>
                          </p:cTn>
                        </p:par>
                      </p:childTnLst>
                    </p:cTn>
                  </p:par>
                  <p:par>
                    <p:cTn id="144" fill="hold">
                      <p:stCondLst>
                        <p:cond delay="indefinite"/>
                      </p:stCondLst>
                      <p:childTnLst>
                        <p:par>
                          <p:cTn id="145" fill="hold">
                            <p:stCondLst>
                              <p:cond delay="0"/>
                            </p:stCondLst>
                            <p:childTnLst>
                              <p:par>
                                <p:cTn id="146" presetID="20" presetClass="exit" presetSubtype="0" fill="hold" grpId="1" nodeType="clickEffect">
                                  <p:stCondLst>
                                    <p:cond delay="0"/>
                                  </p:stCondLst>
                                  <p:childTnLst>
                                    <p:animEffect transition="out" filter="wedge">
                                      <p:cBhvr>
                                        <p:cTn id="147" dur="2000"/>
                                        <p:tgtEl>
                                          <p:spTgt spid="4"/>
                                        </p:tgtEl>
                                      </p:cBhvr>
                                    </p:animEffect>
                                    <p:set>
                                      <p:cBhvr>
                                        <p:cTn id="148" dur="1" fill="hold">
                                          <p:stCondLst>
                                            <p:cond delay="1999"/>
                                          </p:stCondLst>
                                        </p:cTn>
                                        <p:tgtEl>
                                          <p:spTgt spid="4"/>
                                        </p:tgtEl>
                                        <p:attrNameLst>
                                          <p:attrName>style.visibility</p:attrName>
                                        </p:attrNameLst>
                                      </p:cBhvr>
                                      <p:to>
                                        <p:strVal val="hidden"/>
                                      </p:to>
                                    </p:set>
                                  </p:childTnLst>
                                </p:cTn>
                              </p:par>
                              <p:par>
                                <p:cTn id="149" presetID="20" presetClass="entr" presetSubtype="0" fill="hold" grpId="0"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wedge">
                                      <p:cBhvr>
                                        <p:cTn id="151" dur="2000"/>
                                        <p:tgtEl>
                                          <p:spTgt spid="5"/>
                                        </p:tgtEl>
                                      </p:cBhvr>
                                    </p:animEffect>
                                  </p:childTnLst>
                                </p:cTn>
                              </p:par>
                            </p:childTnLst>
                          </p:cTn>
                        </p:par>
                      </p:childTnLst>
                    </p:cTn>
                  </p:par>
                  <p:par>
                    <p:cTn id="152" fill="hold">
                      <p:stCondLst>
                        <p:cond delay="indefinite"/>
                      </p:stCondLst>
                      <p:childTnLst>
                        <p:par>
                          <p:cTn id="153" fill="hold">
                            <p:stCondLst>
                              <p:cond delay="0"/>
                            </p:stCondLst>
                            <p:childTnLst>
                              <p:par>
                                <p:cTn id="154" presetID="20" presetClass="exit" presetSubtype="0" fill="hold" grpId="1" nodeType="clickEffect">
                                  <p:stCondLst>
                                    <p:cond delay="0"/>
                                  </p:stCondLst>
                                  <p:childTnLst>
                                    <p:animEffect transition="out" filter="wedge">
                                      <p:cBhvr>
                                        <p:cTn id="155" dur="2000"/>
                                        <p:tgtEl>
                                          <p:spTgt spid="5"/>
                                        </p:tgtEl>
                                      </p:cBhvr>
                                    </p:animEffect>
                                    <p:set>
                                      <p:cBhvr>
                                        <p:cTn id="156" dur="1" fill="hold">
                                          <p:stCondLst>
                                            <p:cond delay="1999"/>
                                          </p:stCondLst>
                                        </p:cTn>
                                        <p:tgtEl>
                                          <p:spTgt spid="5"/>
                                        </p:tgtEl>
                                        <p:attrNameLst>
                                          <p:attrName>style.visibility</p:attrName>
                                        </p:attrNameLst>
                                      </p:cBhvr>
                                      <p:to>
                                        <p:strVal val="hidden"/>
                                      </p:to>
                                    </p:set>
                                  </p:childTnLst>
                                </p:cTn>
                              </p:par>
                              <p:par>
                                <p:cTn id="157" presetID="20" presetClass="entr" presetSubtype="0" fill="hold" grpId="0" nodeType="with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edge">
                                      <p:cBhvr>
                                        <p:cTn id="159" dur="2000"/>
                                        <p:tgtEl>
                                          <p:spTgt spid="6"/>
                                        </p:tgtEl>
                                      </p:cBhvr>
                                    </p:animEffect>
                                  </p:childTnLst>
                                </p:cTn>
                              </p:par>
                            </p:childTnLst>
                          </p:cTn>
                        </p:par>
                      </p:childTnLst>
                    </p:cTn>
                  </p:par>
                  <p:par>
                    <p:cTn id="160" fill="hold">
                      <p:stCondLst>
                        <p:cond delay="indefinite"/>
                      </p:stCondLst>
                      <p:childTnLst>
                        <p:par>
                          <p:cTn id="161" fill="hold">
                            <p:stCondLst>
                              <p:cond delay="0"/>
                            </p:stCondLst>
                            <p:childTnLst>
                              <p:par>
                                <p:cTn id="162" presetID="20" presetClass="exit" presetSubtype="0" fill="hold" grpId="1" nodeType="clickEffect">
                                  <p:stCondLst>
                                    <p:cond delay="0"/>
                                  </p:stCondLst>
                                  <p:childTnLst>
                                    <p:animEffect transition="out" filter="wedge">
                                      <p:cBhvr>
                                        <p:cTn id="163" dur="2000"/>
                                        <p:tgtEl>
                                          <p:spTgt spid="6"/>
                                        </p:tgtEl>
                                      </p:cBhvr>
                                    </p:animEffect>
                                    <p:set>
                                      <p:cBhvr>
                                        <p:cTn id="164" dur="1" fill="hold">
                                          <p:stCondLst>
                                            <p:cond delay="1999"/>
                                          </p:stCondLst>
                                        </p:cTn>
                                        <p:tgtEl>
                                          <p:spTgt spid="6"/>
                                        </p:tgtEl>
                                        <p:attrNameLst>
                                          <p:attrName>style.visibility</p:attrName>
                                        </p:attrNameLst>
                                      </p:cBhvr>
                                      <p:to>
                                        <p:strVal val="hidden"/>
                                      </p:to>
                                    </p:set>
                                  </p:childTnLst>
                                </p:cTn>
                              </p:par>
                              <p:par>
                                <p:cTn id="165" presetID="20" presetClass="entr" presetSubtype="0" fill="hold" grpId="0" nodeType="withEffect">
                                  <p:stCondLst>
                                    <p:cond delay="0"/>
                                  </p:stCondLst>
                                  <p:childTnLst>
                                    <p:set>
                                      <p:cBhvr>
                                        <p:cTn id="166" dur="1" fill="hold">
                                          <p:stCondLst>
                                            <p:cond delay="0"/>
                                          </p:stCondLst>
                                        </p:cTn>
                                        <p:tgtEl>
                                          <p:spTgt spid="7"/>
                                        </p:tgtEl>
                                        <p:attrNameLst>
                                          <p:attrName>style.visibility</p:attrName>
                                        </p:attrNameLst>
                                      </p:cBhvr>
                                      <p:to>
                                        <p:strVal val="visible"/>
                                      </p:to>
                                    </p:set>
                                    <p:animEffect transition="in" filter="wedge">
                                      <p:cBhvr>
                                        <p:cTn id="167" dur="2000"/>
                                        <p:tgtEl>
                                          <p:spTgt spid="7"/>
                                        </p:tgtEl>
                                      </p:cBhvr>
                                    </p:animEffect>
                                  </p:childTnLst>
                                </p:cTn>
                              </p:par>
                            </p:childTnLst>
                          </p:cTn>
                        </p:par>
                      </p:childTnLst>
                    </p:cTn>
                  </p:par>
                  <p:par>
                    <p:cTn id="168" fill="hold">
                      <p:stCondLst>
                        <p:cond delay="indefinite"/>
                      </p:stCondLst>
                      <p:childTnLst>
                        <p:par>
                          <p:cTn id="169" fill="hold">
                            <p:stCondLst>
                              <p:cond delay="0"/>
                            </p:stCondLst>
                            <p:childTnLst>
                              <p:par>
                                <p:cTn id="170" presetID="20" presetClass="exit" presetSubtype="0" fill="hold" grpId="2" nodeType="clickEffect">
                                  <p:stCondLst>
                                    <p:cond delay="0"/>
                                  </p:stCondLst>
                                  <p:childTnLst>
                                    <p:animEffect transition="out" filter="wedge">
                                      <p:cBhvr>
                                        <p:cTn id="171" dur="2000"/>
                                        <p:tgtEl>
                                          <p:spTgt spid="6"/>
                                        </p:tgtEl>
                                      </p:cBhvr>
                                    </p:animEffect>
                                    <p:set>
                                      <p:cBhvr>
                                        <p:cTn id="172" dur="1" fill="hold">
                                          <p:stCondLst>
                                            <p:cond delay="1999"/>
                                          </p:stCondLst>
                                        </p:cTn>
                                        <p:tgtEl>
                                          <p:spTgt spid="6"/>
                                        </p:tgtEl>
                                        <p:attrNameLst>
                                          <p:attrName>style.visibility</p:attrName>
                                        </p:attrNameLst>
                                      </p:cBhvr>
                                      <p:to>
                                        <p:strVal val="hidden"/>
                                      </p:to>
                                    </p:set>
                                  </p:childTnLst>
                                </p:cTn>
                              </p:par>
                              <p:par>
                                <p:cTn id="173" presetID="20" presetClass="entr" presetSubtype="0" fill="hold" grpId="0" nodeType="withEffect">
                                  <p:stCondLst>
                                    <p:cond delay="0"/>
                                  </p:stCondLst>
                                  <p:childTnLst>
                                    <p:set>
                                      <p:cBhvr>
                                        <p:cTn id="174" dur="1" fill="hold">
                                          <p:stCondLst>
                                            <p:cond delay="0"/>
                                          </p:stCondLst>
                                        </p:cTn>
                                        <p:tgtEl>
                                          <p:spTgt spid="8"/>
                                        </p:tgtEl>
                                        <p:attrNameLst>
                                          <p:attrName>style.visibility</p:attrName>
                                        </p:attrNameLst>
                                      </p:cBhvr>
                                      <p:to>
                                        <p:strVal val="visible"/>
                                      </p:to>
                                    </p:set>
                                    <p:animEffect transition="in" filter="wedge">
                                      <p:cBhvr>
                                        <p:cTn id="175" dur="2000"/>
                                        <p:tgtEl>
                                          <p:spTgt spid="8"/>
                                        </p:tgtEl>
                                      </p:cBhvr>
                                    </p:animEffect>
                                  </p:childTnLst>
                                </p:cTn>
                              </p:par>
                            </p:childTnLst>
                          </p:cTn>
                        </p:par>
                      </p:childTnLst>
                    </p:cTn>
                  </p:par>
                  <p:par>
                    <p:cTn id="176" fill="hold">
                      <p:stCondLst>
                        <p:cond delay="indefinite"/>
                      </p:stCondLst>
                      <p:childTnLst>
                        <p:par>
                          <p:cTn id="177" fill="hold">
                            <p:stCondLst>
                              <p:cond delay="0"/>
                            </p:stCondLst>
                            <p:childTnLst>
                              <p:par>
                                <p:cTn id="178" presetID="20" presetClass="exit" presetSubtype="0" fill="hold" grpId="2" nodeType="clickEffect">
                                  <p:stCondLst>
                                    <p:cond delay="0"/>
                                  </p:stCondLst>
                                  <p:childTnLst>
                                    <p:animEffect transition="out" filter="wedge">
                                      <p:cBhvr>
                                        <p:cTn id="179" dur="2000"/>
                                        <p:tgtEl>
                                          <p:spTgt spid="8"/>
                                        </p:tgtEl>
                                      </p:cBhvr>
                                    </p:animEffect>
                                    <p:set>
                                      <p:cBhvr>
                                        <p:cTn id="180" dur="1" fill="hold">
                                          <p:stCondLst>
                                            <p:cond delay="1999"/>
                                          </p:stCondLst>
                                        </p:cTn>
                                        <p:tgtEl>
                                          <p:spTgt spid="8"/>
                                        </p:tgtEl>
                                        <p:attrNameLst>
                                          <p:attrName>style.visibility</p:attrName>
                                        </p:attrNameLst>
                                      </p:cBhvr>
                                      <p:to>
                                        <p:strVal val="hidden"/>
                                      </p:to>
                                    </p:set>
                                  </p:childTnLst>
                                </p:cTn>
                              </p:par>
                              <p:par>
                                <p:cTn id="181" presetID="20" presetClass="entr" presetSubtype="0" fill="hold" grpId="0" nodeType="withEffect">
                                  <p:stCondLst>
                                    <p:cond delay="0"/>
                                  </p:stCondLst>
                                  <p:childTnLst>
                                    <p:set>
                                      <p:cBhvr>
                                        <p:cTn id="182" dur="1" fill="hold">
                                          <p:stCondLst>
                                            <p:cond delay="0"/>
                                          </p:stCondLst>
                                        </p:cTn>
                                        <p:tgtEl>
                                          <p:spTgt spid="9"/>
                                        </p:tgtEl>
                                        <p:attrNameLst>
                                          <p:attrName>style.visibility</p:attrName>
                                        </p:attrNameLst>
                                      </p:cBhvr>
                                      <p:to>
                                        <p:strVal val="visible"/>
                                      </p:to>
                                    </p:set>
                                    <p:animEffect transition="in" filter="wedge">
                                      <p:cBhvr>
                                        <p:cTn id="18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6" grpId="2" animBg="1"/>
      <p:bldP spid="7" grpId="0" animBg="1"/>
      <p:bldP spid="8" grpId="0" animBg="1"/>
      <p:bldP spid="8" grpId="2" animBg="1"/>
      <p:bldP spid="9" grpId="0"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2" animBg="1"/>
      <p:bldP spid="23" grpId="0" animBg="1"/>
      <p:bldP spid="23"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BA9AB-C3E4-4B66-9A67-F6D1E599418E}"/>
              </a:ext>
            </a:extLst>
          </p:cNvPr>
          <p:cNvSpPr>
            <a:spLocks noGrp="1"/>
          </p:cNvSpPr>
          <p:nvPr>
            <p:ph type="title"/>
          </p:nvPr>
        </p:nvSpPr>
        <p:spPr/>
        <p:txBody>
          <a:bodyPr>
            <a:noAutofit/>
          </a:bodyPr>
          <a:lstStyle/>
          <a:p>
            <a:r>
              <a:rPr lang="en-US" sz="4800" b="1" dirty="0"/>
              <a:t>Because They Follow a Preacher, Their Parents or the Majority</a:t>
            </a:r>
            <a:endParaRPr lang="en-US" sz="4800" dirty="0"/>
          </a:p>
        </p:txBody>
      </p:sp>
      <p:sp>
        <p:nvSpPr>
          <p:cNvPr id="3" name="Content Placeholder 2">
            <a:extLst>
              <a:ext uri="{FF2B5EF4-FFF2-40B4-BE49-F238E27FC236}">
                <a16:creationId xmlns:a16="http://schemas.microsoft.com/office/drawing/2014/main" id="{DFB79190-F59C-4F73-8E6A-AE2767651A69}"/>
              </a:ext>
            </a:extLst>
          </p:cNvPr>
          <p:cNvSpPr>
            <a:spLocks noGrp="1"/>
          </p:cNvSpPr>
          <p:nvPr>
            <p:ph idx="1"/>
          </p:nvPr>
        </p:nvSpPr>
        <p:spPr/>
        <p:txBody>
          <a:bodyPr>
            <a:normAutofit/>
          </a:bodyPr>
          <a:lstStyle/>
          <a:p>
            <a:r>
              <a:rPr lang="en-US" sz="4000" dirty="0"/>
              <a:t>There are many false prophets gone out into the world disguised as gospel preachers - 2 Cor 11:13-15; 2:17; 4:1-4; 2 Pet 2:1-2</a:t>
            </a:r>
          </a:p>
          <a:p>
            <a:r>
              <a:rPr lang="en-US" sz="4000" dirty="0"/>
              <a:t>We are to “try the spirits” - 1 Jn 4:1</a:t>
            </a:r>
          </a:p>
          <a:p>
            <a:r>
              <a:rPr lang="en-US" sz="4000" dirty="0"/>
              <a:t>We dare not love parents more than the Lord - Matt 10:37</a:t>
            </a:r>
          </a:p>
        </p:txBody>
      </p:sp>
    </p:spTree>
    <p:extLst>
      <p:ext uri="{BB962C8B-B14F-4D97-AF65-F5344CB8AC3E}">
        <p14:creationId xmlns:p14="http://schemas.microsoft.com/office/powerpoint/2010/main" val="241114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asy_Hard_Way_co_66_PowerPlugs_Template_tqtx.v18.01.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sy_Hard_Way_co_66_PowerPlugs_Template_tqtx.v17.11.s.potx" id="{C1A3377E-D920-4842-82EE-272CFDEAFDC9}" vid="{B6B6B73C-083B-400E-9399-D83E35D11812}"/>
    </a:ext>
  </a:extLst>
</a:theme>
</file>

<file path=docProps/app.xml><?xml version="1.0" encoding="utf-8"?>
<Properties xmlns="http://schemas.openxmlformats.org/officeDocument/2006/extended-properties" xmlns:vt="http://schemas.openxmlformats.org/officeDocument/2006/docPropsVTypes">
  <Template>Easy_Hard_Way_co_66_PowerPlugs_Template_tqtx.v18.01.s</Template>
  <TotalTime>1159</TotalTime>
  <Words>1474</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Easy_Hard_Way_co_66_PowerPlugs_Template_tqtx.v18.01.s</vt:lpstr>
      <vt:lpstr>Why Many Fail To Enter the Narrow Way</vt:lpstr>
      <vt:lpstr>But It Is Not Because Most Have Been Predestined to Eternal Destruction</vt:lpstr>
      <vt:lpstr>But It Is Not Because Most Have Been Predestined to Eternal Destruction</vt:lpstr>
      <vt:lpstr>But It Is Not Because Most Have Been Predestined to Eternal Destruction</vt:lpstr>
      <vt:lpstr>But It Is Not Because Most Have Been Predestined to Eternal Destruction</vt:lpstr>
      <vt:lpstr>But It Is Not Because They Could Not Know How to Enter</vt:lpstr>
      <vt:lpstr>Some Fail to Enter Because We Failed to Show Them the Way</vt:lpstr>
      <vt:lpstr>Some Fail to Enter Because of Prejudice</vt:lpstr>
      <vt:lpstr>Because They Follow a Preacher, Their Parents or the Majority</vt:lpstr>
      <vt:lpstr>Because They Follow a Preacher, Their Parents or the Majority</vt:lpstr>
      <vt:lpstr>Others Fail Trying to Enter With the World on Their Backs</vt:lpstr>
      <vt:lpstr>Others Fail Trying to Enter With the World on Their Backs</vt:lpstr>
      <vt:lpstr>God's Plan of Salvation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Many Fail To Enter the Narrow Way</dc:title>
  <dc:creator>Jack Critchfield</dc:creator>
  <cp:lastModifiedBy>Jack Critchfield</cp:lastModifiedBy>
  <cp:revision>20</cp:revision>
  <dcterms:created xsi:type="dcterms:W3CDTF">2019-11-13T20:51:21Z</dcterms:created>
  <dcterms:modified xsi:type="dcterms:W3CDTF">2019-11-14T16:10:55Z</dcterms:modified>
</cp:coreProperties>
</file>